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9" r:id="rId8"/>
    <p:sldId id="260" r:id="rId9"/>
    <p:sldId id="259" r:id="rId10"/>
    <p:sldId id="261" r:id="rId11"/>
    <p:sldId id="263" r:id="rId12"/>
    <p:sldId id="264"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wyneth Williams" initials="G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9" d="100"/>
          <a:sy n="69" d="100"/>
        </p:scale>
        <p:origin x="-36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FF8EEC-C237-4880-BB56-D08A238586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A58E2925-BE06-49E6-BA0C-24FFC0429A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072BCD7D-B7F5-4D5C-969F-E9D86F36AF2D}"/>
              </a:ext>
            </a:extLst>
          </p:cNvPr>
          <p:cNvSpPr>
            <a:spLocks noGrp="1"/>
          </p:cNvSpPr>
          <p:nvPr>
            <p:ph type="dt" sz="half" idx="10"/>
          </p:nvPr>
        </p:nvSpPr>
        <p:spPr/>
        <p:txBody>
          <a:bodyPr/>
          <a:lstStyle/>
          <a:p>
            <a:fld id="{80BF9FA4-4CA2-41A6-B5F5-754520F151D8}" type="datetimeFigureOut">
              <a:rPr lang="en-GB" smtClean="0"/>
              <a:t>11/11/2020</a:t>
            </a:fld>
            <a:endParaRPr lang="en-GB"/>
          </a:p>
        </p:txBody>
      </p:sp>
      <p:sp>
        <p:nvSpPr>
          <p:cNvPr id="5" name="Footer Placeholder 4">
            <a:extLst>
              <a:ext uri="{FF2B5EF4-FFF2-40B4-BE49-F238E27FC236}">
                <a16:creationId xmlns:a16="http://schemas.microsoft.com/office/drawing/2014/main" xmlns="" id="{D635DB58-DFEC-4C6B-9FFF-2FEAA7B94C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571C1FC-6B4D-40E6-98DB-220382703EE6}"/>
              </a:ext>
            </a:extLst>
          </p:cNvPr>
          <p:cNvSpPr>
            <a:spLocks noGrp="1"/>
          </p:cNvSpPr>
          <p:nvPr>
            <p:ph type="sldNum" sz="quarter" idx="12"/>
          </p:nvPr>
        </p:nvSpPr>
        <p:spPr/>
        <p:txBody>
          <a:bodyPr/>
          <a:lstStyle/>
          <a:p>
            <a:fld id="{7B42B915-BC4D-4689-AC07-1DFEE7534511}" type="slidenum">
              <a:rPr lang="en-GB" smtClean="0"/>
              <a:t>‹#›</a:t>
            </a:fld>
            <a:endParaRPr lang="en-GB"/>
          </a:p>
        </p:txBody>
      </p:sp>
    </p:spTree>
    <p:extLst>
      <p:ext uri="{BB962C8B-B14F-4D97-AF65-F5344CB8AC3E}">
        <p14:creationId xmlns:p14="http://schemas.microsoft.com/office/powerpoint/2010/main" val="2456831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EF9036-1223-4D5C-B2F3-F758B9EBE63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342E626C-D767-4ABD-A1E2-8DB17DB8D1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F79E148-58D1-49F9-9B19-5C3902BAD367}"/>
              </a:ext>
            </a:extLst>
          </p:cNvPr>
          <p:cNvSpPr>
            <a:spLocks noGrp="1"/>
          </p:cNvSpPr>
          <p:nvPr>
            <p:ph type="dt" sz="half" idx="10"/>
          </p:nvPr>
        </p:nvSpPr>
        <p:spPr/>
        <p:txBody>
          <a:bodyPr/>
          <a:lstStyle/>
          <a:p>
            <a:fld id="{80BF9FA4-4CA2-41A6-B5F5-754520F151D8}" type="datetimeFigureOut">
              <a:rPr lang="en-GB" smtClean="0"/>
              <a:t>11/11/2020</a:t>
            </a:fld>
            <a:endParaRPr lang="en-GB"/>
          </a:p>
        </p:txBody>
      </p:sp>
      <p:sp>
        <p:nvSpPr>
          <p:cNvPr id="5" name="Footer Placeholder 4">
            <a:extLst>
              <a:ext uri="{FF2B5EF4-FFF2-40B4-BE49-F238E27FC236}">
                <a16:creationId xmlns:a16="http://schemas.microsoft.com/office/drawing/2014/main" xmlns="" id="{8BFC0FE7-FB4C-4F44-B629-DD023F3773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C6D6505-E6FB-4405-B8E1-24CF3A1BDB7D}"/>
              </a:ext>
            </a:extLst>
          </p:cNvPr>
          <p:cNvSpPr>
            <a:spLocks noGrp="1"/>
          </p:cNvSpPr>
          <p:nvPr>
            <p:ph type="sldNum" sz="quarter" idx="12"/>
          </p:nvPr>
        </p:nvSpPr>
        <p:spPr/>
        <p:txBody>
          <a:bodyPr/>
          <a:lstStyle/>
          <a:p>
            <a:fld id="{7B42B915-BC4D-4689-AC07-1DFEE7534511}" type="slidenum">
              <a:rPr lang="en-GB" smtClean="0"/>
              <a:t>‹#›</a:t>
            </a:fld>
            <a:endParaRPr lang="en-GB"/>
          </a:p>
        </p:txBody>
      </p:sp>
    </p:spTree>
    <p:extLst>
      <p:ext uri="{BB962C8B-B14F-4D97-AF65-F5344CB8AC3E}">
        <p14:creationId xmlns:p14="http://schemas.microsoft.com/office/powerpoint/2010/main" val="322285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347BBE5-DF40-46A7-94ED-6B76BF59BB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64D0CB3F-A63F-4D4B-B660-84F6ECA348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017141D-1805-4AA6-8724-0BFE0669E7E0}"/>
              </a:ext>
            </a:extLst>
          </p:cNvPr>
          <p:cNvSpPr>
            <a:spLocks noGrp="1"/>
          </p:cNvSpPr>
          <p:nvPr>
            <p:ph type="dt" sz="half" idx="10"/>
          </p:nvPr>
        </p:nvSpPr>
        <p:spPr/>
        <p:txBody>
          <a:bodyPr/>
          <a:lstStyle/>
          <a:p>
            <a:fld id="{80BF9FA4-4CA2-41A6-B5F5-754520F151D8}" type="datetimeFigureOut">
              <a:rPr lang="en-GB" smtClean="0"/>
              <a:t>11/11/2020</a:t>
            </a:fld>
            <a:endParaRPr lang="en-GB"/>
          </a:p>
        </p:txBody>
      </p:sp>
      <p:sp>
        <p:nvSpPr>
          <p:cNvPr id="5" name="Footer Placeholder 4">
            <a:extLst>
              <a:ext uri="{FF2B5EF4-FFF2-40B4-BE49-F238E27FC236}">
                <a16:creationId xmlns:a16="http://schemas.microsoft.com/office/drawing/2014/main" xmlns="" id="{E61307E7-E95A-4F9A-B90B-2D16D6D99E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8033656-BB31-47F4-ABCB-13731CB2041A}"/>
              </a:ext>
            </a:extLst>
          </p:cNvPr>
          <p:cNvSpPr>
            <a:spLocks noGrp="1"/>
          </p:cNvSpPr>
          <p:nvPr>
            <p:ph type="sldNum" sz="quarter" idx="12"/>
          </p:nvPr>
        </p:nvSpPr>
        <p:spPr/>
        <p:txBody>
          <a:bodyPr/>
          <a:lstStyle/>
          <a:p>
            <a:fld id="{7B42B915-BC4D-4689-AC07-1DFEE7534511}" type="slidenum">
              <a:rPr lang="en-GB" smtClean="0"/>
              <a:t>‹#›</a:t>
            </a:fld>
            <a:endParaRPr lang="en-GB"/>
          </a:p>
        </p:txBody>
      </p:sp>
    </p:spTree>
    <p:extLst>
      <p:ext uri="{BB962C8B-B14F-4D97-AF65-F5344CB8AC3E}">
        <p14:creationId xmlns:p14="http://schemas.microsoft.com/office/powerpoint/2010/main" val="4134016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15B3D5-6CBF-4D3D-B847-3972387564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4092F42-9A57-4423-8E48-C86B177CA6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E36885D-DD4E-486C-B1E5-9319263BABB0}"/>
              </a:ext>
            </a:extLst>
          </p:cNvPr>
          <p:cNvSpPr>
            <a:spLocks noGrp="1"/>
          </p:cNvSpPr>
          <p:nvPr>
            <p:ph type="dt" sz="half" idx="10"/>
          </p:nvPr>
        </p:nvSpPr>
        <p:spPr/>
        <p:txBody>
          <a:bodyPr/>
          <a:lstStyle/>
          <a:p>
            <a:fld id="{80BF9FA4-4CA2-41A6-B5F5-754520F151D8}" type="datetimeFigureOut">
              <a:rPr lang="en-GB" smtClean="0"/>
              <a:t>11/11/2020</a:t>
            </a:fld>
            <a:endParaRPr lang="en-GB"/>
          </a:p>
        </p:txBody>
      </p:sp>
      <p:sp>
        <p:nvSpPr>
          <p:cNvPr id="5" name="Footer Placeholder 4">
            <a:extLst>
              <a:ext uri="{FF2B5EF4-FFF2-40B4-BE49-F238E27FC236}">
                <a16:creationId xmlns:a16="http://schemas.microsoft.com/office/drawing/2014/main" xmlns="" id="{AB94A278-984A-47D4-AD17-03388DB2D8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EE12B0B-9DA8-47B2-9732-A3BAED96746B}"/>
              </a:ext>
            </a:extLst>
          </p:cNvPr>
          <p:cNvSpPr>
            <a:spLocks noGrp="1"/>
          </p:cNvSpPr>
          <p:nvPr>
            <p:ph type="sldNum" sz="quarter" idx="12"/>
          </p:nvPr>
        </p:nvSpPr>
        <p:spPr/>
        <p:txBody>
          <a:bodyPr/>
          <a:lstStyle/>
          <a:p>
            <a:fld id="{7B42B915-BC4D-4689-AC07-1DFEE7534511}" type="slidenum">
              <a:rPr lang="en-GB" smtClean="0"/>
              <a:t>‹#›</a:t>
            </a:fld>
            <a:endParaRPr lang="en-GB"/>
          </a:p>
        </p:txBody>
      </p:sp>
    </p:spTree>
    <p:extLst>
      <p:ext uri="{BB962C8B-B14F-4D97-AF65-F5344CB8AC3E}">
        <p14:creationId xmlns:p14="http://schemas.microsoft.com/office/powerpoint/2010/main" val="371568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FF77B0-721D-4688-AAB5-CC285C2A09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D7CD564-F2CE-4A7C-ACE6-CF69096890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87AC0A1B-6791-4D92-8F44-259F56FEA8D2}"/>
              </a:ext>
            </a:extLst>
          </p:cNvPr>
          <p:cNvSpPr>
            <a:spLocks noGrp="1"/>
          </p:cNvSpPr>
          <p:nvPr>
            <p:ph type="dt" sz="half" idx="10"/>
          </p:nvPr>
        </p:nvSpPr>
        <p:spPr/>
        <p:txBody>
          <a:bodyPr/>
          <a:lstStyle/>
          <a:p>
            <a:fld id="{80BF9FA4-4CA2-41A6-B5F5-754520F151D8}" type="datetimeFigureOut">
              <a:rPr lang="en-GB" smtClean="0"/>
              <a:t>11/11/2020</a:t>
            </a:fld>
            <a:endParaRPr lang="en-GB"/>
          </a:p>
        </p:txBody>
      </p:sp>
      <p:sp>
        <p:nvSpPr>
          <p:cNvPr id="5" name="Footer Placeholder 4">
            <a:extLst>
              <a:ext uri="{FF2B5EF4-FFF2-40B4-BE49-F238E27FC236}">
                <a16:creationId xmlns:a16="http://schemas.microsoft.com/office/drawing/2014/main" xmlns="" id="{5AE37EF4-03CF-44C0-9536-827DD74D0B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B5E1EC8-F08C-437B-85AD-85B2E6617B9B}"/>
              </a:ext>
            </a:extLst>
          </p:cNvPr>
          <p:cNvSpPr>
            <a:spLocks noGrp="1"/>
          </p:cNvSpPr>
          <p:nvPr>
            <p:ph type="sldNum" sz="quarter" idx="12"/>
          </p:nvPr>
        </p:nvSpPr>
        <p:spPr/>
        <p:txBody>
          <a:bodyPr/>
          <a:lstStyle/>
          <a:p>
            <a:fld id="{7B42B915-BC4D-4689-AC07-1DFEE7534511}" type="slidenum">
              <a:rPr lang="en-GB" smtClean="0"/>
              <a:t>‹#›</a:t>
            </a:fld>
            <a:endParaRPr lang="en-GB"/>
          </a:p>
        </p:txBody>
      </p:sp>
    </p:spTree>
    <p:extLst>
      <p:ext uri="{BB962C8B-B14F-4D97-AF65-F5344CB8AC3E}">
        <p14:creationId xmlns:p14="http://schemas.microsoft.com/office/powerpoint/2010/main" val="972361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ADD31C-222E-4FFF-B1BD-0F19D650DC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B1F62C2-2C43-426B-A340-AD9409188E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4528AC0D-97A1-42E3-9B8E-11D4BCACF7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0B6AEECC-F536-4E5B-B710-08523B10F7EE}"/>
              </a:ext>
            </a:extLst>
          </p:cNvPr>
          <p:cNvSpPr>
            <a:spLocks noGrp="1"/>
          </p:cNvSpPr>
          <p:nvPr>
            <p:ph type="dt" sz="half" idx="10"/>
          </p:nvPr>
        </p:nvSpPr>
        <p:spPr/>
        <p:txBody>
          <a:bodyPr/>
          <a:lstStyle/>
          <a:p>
            <a:fld id="{80BF9FA4-4CA2-41A6-B5F5-754520F151D8}" type="datetimeFigureOut">
              <a:rPr lang="en-GB" smtClean="0"/>
              <a:t>11/11/2020</a:t>
            </a:fld>
            <a:endParaRPr lang="en-GB"/>
          </a:p>
        </p:txBody>
      </p:sp>
      <p:sp>
        <p:nvSpPr>
          <p:cNvPr id="6" name="Footer Placeholder 5">
            <a:extLst>
              <a:ext uri="{FF2B5EF4-FFF2-40B4-BE49-F238E27FC236}">
                <a16:creationId xmlns:a16="http://schemas.microsoft.com/office/drawing/2014/main" xmlns="" id="{4FAA2957-DCD6-4E81-BB29-2AC73FE69E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B4167D97-0BF8-44B8-8B49-8837F48FB6CE}"/>
              </a:ext>
            </a:extLst>
          </p:cNvPr>
          <p:cNvSpPr>
            <a:spLocks noGrp="1"/>
          </p:cNvSpPr>
          <p:nvPr>
            <p:ph type="sldNum" sz="quarter" idx="12"/>
          </p:nvPr>
        </p:nvSpPr>
        <p:spPr/>
        <p:txBody>
          <a:bodyPr/>
          <a:lstStyle/>
          <a:p>
            <a:fld id="{7B42B915-BC4D-4689-AC07-1DFEE7534511}" type="slidenum">
              <a:rPr lang="en-GB" smtClean="0"/>
              <a:t>‹#›</a:t>
            </a:fld>
            <a:endParaRPr lang="en-GB"/>
          </a:p>
        </p:txBody>
      </p:sp>
    </p:spTree>
    <p:extLst>
      <p:ext uri="{BB962C8B-B14F-4D97-AF65-F5344CB8AC3E}">
        <p14:creationId xmlns:p14="http://schemas.microsoft.com/office/powerpoint/2010/main" val="1960400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16C36D-209C-4B1A-95B2-E428A07B99D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79CA6CE-D4A0-40DF-8C17-1FB64A4C02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E0693BD-0935-4A40-ACF7-F9EC764DB3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B5122BAA-5332-4AD8-8995-7AB9B3278B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488CD79-AB97-4EFB-A063-4E7DE7A346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56BC62BA-DBD1-4BF2-A6FB-34DE08F54AAA}"/>
              </a:ext>
            </a:extLst>
          </p:cNvPr>
          <p:cNvSpPr>
            <a:spLocks noGrp="1"/>
          </p:cNvSpPr>
          <p:nvPr>
            <p:ph type="dt" sz="half" idx="10"/>
          </p:nvPr>
        </p:nvSpPr>
        <p:spPr/>
        <p:txBody>
          <a:bodyPr/>
          <a:lstStyle/>
          <a:p>
            <a:fld id="{80BF9FA4-4CA2-41A6-B5F5-754520F151D8}" type="datetimeFigureOut">
              <a:rPr lang="en-GB" smtClean="0"/>
              <a:t>11/11/2020</a:t>
            </a:fld>
            <a:endParaRPr lang="en-GB"/>
          </a:p>
        </p:txBody>
      </p:sp>
      <p:sp>
        <p:nvSpPr>
          <p:cNvPr id="8" name="Footer Placeholder 7">
            <a:extLst>
              <a:ext uri="{FF2B5EF4-FFF2-40B4-BE49-F238E27FC236}">
                <a16:creationId xmlns:a16="http://schemas.microsoft.com/office/drawing/2014/main" xmlns="" id="{3746DCAC-9E8B-4FC5-AEC8-32540FE80A5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E8C6F655-5782-417C-9C9A-FE52B4449412}"/>
              </a:ext>
            </a:extLst>
          </p:cNvPr>
          <p:cNvSpPr>
            <a:spLocks noGrp="1"/>
          </p:cNvSpPr>
          <p:nvPr>
            <p:ph type="sldNum" sz="quarter" idx="12"/>
          </p:nvPr>
        </p:nvSpPr>
        <p:spPr/>
        <p:txBody>
          <a:bodyPr/>
          <a:lstStyle/>
          <a:p>
            <a:fld id="{7B42B915-BC4D-4689-AC07-1DFEE7534511}" type="slidenum">
              <a:rPr lang="en-GB" smtClean="0"/>
              <a:t>‹#›</a:t>
            </a:fld>
            <a:endParaRPr lang="en-GB"/>
          </a:p>
        </p:txBody>
      </p:sp>
    </p:spTree>
    <p:extLst>
      <p:ext uri="{BB962C8B-B14F-4D97-AF65-F5344CB8AC3E}">
        <p14:creationId xmlns:p14="http://schemas.microsoft.com/office/powerpoint/2010/main" val="351215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C7C78F-BFEA-4970-B354-A5402AEB704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564C912-BDB5-435A-9F46-97363638A308}"/>
              </a:ext>
            </a:extLst>
          </p:cNvPr>
          <p:cNvSpPr>
            <a:spLocks noGrp="1"/>
          </p:cNvSpPr>
          <p:nvPr>
            <p:ph type="dt" sz="half" idx="10"/>
          </p:nvPr>
        </p:nvSpPr>
        <p:spPr/>
        <p:txBody>
          <a:bodyPr/>
          <a:lstStyle/>
          <a:p>
            <a:fld id="{80BF9FA4-4CA2-41A6-B5F5-754520F151D8}" type="datetimeFigureOut">
              <a:rPr lang="en-GB" smtClean="0"/>
              <a:t>11/11/2020</a:t>
            </a:fld>
            <a:endParaRPr lang="en-GB"/>
          </a:p>
        </p:txBody>
      </p:sp>
      <p:sp>
        <p:nvSpPr>
          <p:cNvPr id="4" name="Footer Placeholder 3">
            <a:extLst>
              <a:ext uri="{FF2B5EF4-FFF2-40B4-BE49-F238E27FC236}">
                <a16:creationId xmlns:a16="http://schemas.microsoft.com/office/drawing/2014/main" xmlns="" id="{51A48467-9E3A-4B9C-AEB7-74134759C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5AA98973-46A3-488C-89EB-51484189017E}"/>
              </a:ext>
            </a:extLst>
          </p:cNvPr>
          <p:cNvSpPr>
            <a:spLocks noGrp="1"/>
          </p:cNvSpPr>
          <p:nvPr>
            <p:ph type="sldNum" sz="quarter" idx="12"/>
          </p:nvPr>
        </p:nvSpPr>
        <p:spPr/>
        <p:txBody>
          <a:bodyPr/>
          <a:lstStyle/>
          <a:p>
            <a:fld id="{7B42B915-BC4D-4689-AC07-1DFEE7534511}" type="slidenum">
              <a:rPr lang="en-GB" smtClean="0"/>
              <a:t>‹#›</a:t>
            </a:fld>
            <a:endParaRPr lang="en-GB"/>
          </a:p>
        </p:txBody>
      </p:sp>
    </p:spTree>
    <p:extLst>
      <p:ext uri="{BB962C8B-B14F-4D97-AF65-F5344CB8AC3E}">
        <p14:creationId xmlns:p14="http://schemas.microsoft.com/office/powerpoint/2010/main" val="3076386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996404A-A9B2-4C41-8E35-D7F866B35530}"/>
              </a:ext>
            </a:extLst>
          </p:cNvPr>
          <p:cNvSpPr>
            <a:spLocks noGrp="1"/>
          </p:cNvSpPr>
          <p:nvPr>
            <p:ph type="dt" sz="half" idx="10"/>
          </p:nvPr>
        </p:nvSpPr>
        <p:spPr/>
        <p:txBody>
          <a:bodyPr/>
          <a:lstStyle/>
          <a:p>
            <a:fld id="{80BF9FA4-4CA2-41A6-B5F5-754520F151D8}" type="datetimeFigureOut">
              <a:rPr lang="en-GB" smtClean="0"/>
              <a:t>11/11/2020</a:t>
            </a:fld>
            <a:endParaRPr lang="en-GB"/>
          </a:p>
        </p:txBody>
      </p:sp>
      <p:sp>
        <p:nvSpPr>
          <p:cNvPr id="3" name="Footer Placeholder 2">
            <a:extLst>
              <a:ext uri="{FF2B5EF4-FFF2-40B4-BE49-F238E27FC236}">
                <a16:creationId xmlns:a16="http://schemas.microsoft.com/office/drawing/2014/main" xmlns="" id="{6F21CFA4-B39D-4087-822D-3F9B38CCDF2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B51E42F5-7810-4F85-AE00-65023A6B3D14}"/>
              </a:ext>
            </a:extLst>
          </p:cNvPr>
          <p:cNvSpPr>
            <a:spLocks noGrp="1"/>
          </p:cNvSpPr>
          <p:nvPr>
            <p:ph type="sldNum" sz="quarter" idx="12"/>
          </p:nvPr>
        </p:nvSpPr>
        <p:spPr/>
        <p:txBody>
          <a:bodyPr/>
          <a:lstStyle/>
          <a:p>
            <a:fld id="{7B42B915-BC4D-4689-AC07-1DFEE7534511}" type="slidenum">
              <a:rPr lang="en-GB" smtClean="0"/>
              <a:t>‹#›</a:t>
            </a:fld>
            <a:endParaRPr lang="en-GB"/>
          </a:p>
        </p:txBody>
      </p:sp>
    </p:spTree>
    <p:extLst>
      <p:ext uri="{BB962C8B-B14F-4D97-AF65-F5344CB8AC3E}">
        <p14:creationId xmlns:p14="http://schemas.microsoft.com/office/powerpoint/2010/main" val="2428080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DDB8F8-5E1C-4563-94B2-DB355134FE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A3479C5-4827-42DF-9A6C-2BDF5FCDCF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F9051DB7-D437-4742-9F61-FB439869F8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072274F-3A53-4BF3-A129-2F8D8C3ABE94}"/>
              </a:ext>
            </a:extLst>
          </p:cNvPr>
          <p:cNvSpPr>
            <a:spLocks noGrp="1"/>
          </p:cNvSpPr>
          <p:nvPr>
            <p:ph type="dt" sz="half" idx="10"/>
          </p:nvPr>
        </p:nvSpPr>
        <p:spPr/>
        <p:txBody>
          <a:bodyPr/>
          <a:lstStyle/>
          <a:p>
            <a:fld id="{80BF9FA4-4CA2-41A6-B5F5-754520F151D8}" type="datetimeFigureOut">
              <a:rPr lang="en-GB" smtClean="0"/>
              <a:t>11/11/2020</a:t>
            </a:fld>
            <a:endParaRPr lang="en-GB"/>
          </a:p>
        </p:txBody>
      </p:sp>
      <p:sp>
        <p:nvSpPr>
          <p:cNvPr id="6" name="Footer Placeholder 5">
            <a:extLst>
              <a:ext uri="{FF2B5EF4-FFF2-40B4-BE49-F238E27FC236}">
                <a16:creationId xmlns:a16="http://schemas.microsoft.com/office/drawing/2014/main" xmlns="" id="{06B24BE5-2F73-4467-9A64-0376877A3B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D05FFCA-E13D-4A12-8359-8964DE9919D5}"/>
              </a:ext>
            </a:extLst>
          </p:cNvPr>
          <p:cNvSpPr>
            <a:spLocks noGrp="1"/>
          </p:cNvSpPr>
          <p:nvPr>
            <p:ph type="sldNum" sz="quarter" idx="12"/>
          </p:nvPr>
        </p:nvSpPr>
        <p:spPr/>
        <p:txBody>
          <a:bodyPr/>
          <a:lstStyle/>
          <a:p>
            <a:fld id="{7B42B915-BC4D-4689-AC07-1DFEE7534511}" type="slidenum">
              <a:rPr lang="en-GB" smtClean="0"/>
              <a:t>‹#›</a:t>
            </a:fld>
            <a:endParaRPr lang="en-GB"/>
          </a:p>
        </p:txBody>
      </p:sp>
    </p:spTree>
    <p:extLst>
      <p:ext uri="{BB962C8B-B14F-4D97-AF65-F5344CB8AC3E}">
        <p14:creationId xmlns:p14="http://schemas.microsoft.com/office/powerpoint/2010/main" val="3056815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48EDD3-16B2-4DFC-AC46-9807EA348D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585D6C97-E66F-4AF6-90D5-7CB25515AA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86155A4C-0590-4C1F-8CC1-E470933481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235D512-1CBD-4A6B-95F0-F44B72DCE778}"/>
              </a:ext>
            </a:extLst>
          </p:cNvPr>
          <p:cNvSpPr>
            <a:spLocks noGrp="1"/>
          </p:cNvSpPr>
          <p:nvPr>
            <p:ph type="dt" sz="half" idx="10"/>
          </p:nvPr>
        </p:nvSpPr>
        <p:spPr/>
        <p:txBody>
          <a:bodyPr/>
          <a:lstStyle/>
          <a:p>
            <a:fld id="{80BF9FA4-4CA2-41A6-B5F5-754520F151D8}" type="datetimeFigureOut">
              <a:rPr lang="en-GB" smtClean="0"/>
              <a:t>11/11/2020</a:t>
            </a:fld>
            <a:endParaRPr lang="en-GB"/>
          </a:p>
        </p:txBody>
      </p:sp>
      <p:sp>
        <p:nvSpPr>
          <p:cNvPr id="6" name="Footer Placeholder 5">
            <a:extLst>
              <a:ext uri="{FF2B5EF4-FFF2-40B4-BE49-F238E27FC236}">
                <a16:creationId xmlns:a16="http://schemas.microsoft.com/office/drawing/2014/main" xmlns="" id="{BC0D48C3-3A47-4812-9479-E1B119C235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0EDA8C0-42BF-4A5B-AB4F-CA2245C1D66C}"/>
              </a:ext>
            </a:extLst>
          </p:cNvPr>
          <p:cNvSpPr>
            <a:spLocks noGrp="1"/>
          </p:cNvSpPr>
          <p:nvPr>
            <p:ph type="sldNum" sz="quarter" idx="12"/>
          </p:nvPr>
        </p:nvSpPr>
        <p:spPr/>
        <p:txBody>
          <a:bodyPr/>
          <a:lstStyle/>
          <a:p>
            <a:fld id="{7B42B915-BC4D-4689-AC07-1DFEE7534511}" type="slidenum">
              <a:rPr lang="en-GB" smtClean="0"/>
              <a:t>‹#›</a:t>
            </a:fld>
            <a:endParaRPr lang="en-GB"/>
          </a:p>
        </p:txBody>
      </p:sp>
    </p:spTree>
    <p:extLst>
      <p:ext uri="{BB962C8B-B14F-4D97-AF65-F5344CB8AC3E}">
        <p14:creationId xmlns:p14="http://schemas.microsoft.com/office/powerpoint/2010/main" val="868825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209CE06-77C0-412C-812D-6FB0690DFD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8996DE3-18E0-447F-820F-F4DAC1A21E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0649ADF0-020B-4B35-81D1-45ECB02659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BF9FA4-4CA2-41A6-B5F5-754520F151D8}" type="datetimeFigureOut">
              <a:rPr lang="en-GB" smtClean="0"/>
              <a:t>11/11/2020</a:t>
            </a:fld>
            <a:endParaRPr lang="en-GB"/>
          </a:p>
        </p:txBody>
      </p:sp>
      <p:sp>
        <p:nvSpPr>
          <p:cNvPr id="5" name="Footer Placeholder 4">
            <a:extLst>
              <a:ext uri="{FF2B5EF4-FFF2-40B4-BE49-F238E27FC236}">
                <a16:creationId xmlns:a16="http://schemas.microsoft.com/office/drawing/2014/main" xmlns="" id="{10BA820B-CC01-4599-B7DE-C4ED09A0B7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C6ED038A-C96B-4533-8567-CDC622867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2B915-BC4D-4689-AC07-1DFEE7534511}" type="slidenum">
              <a:rPr lang="en-GB" smtClean="0"/>
              <a:t>‹#›</a:t>
            </a:fld>
            <a:endParaRPr lang="en-GB"/>
          </a:p>
        </p:txBody>
      </p:sp>
    </p:spTree>
    <p:extLst>
      <p:ext uri="{BB962C8B-B14F-4D97-AF65-F5344CB8AC3E}">
        <p14:creationId xmlns:p14="http://schemas.microsoft.com/office/powerpoint/2010/main" val="3707190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21DB0D85-25FD-4634-8DDC-F6F7FC6A28F4}"/>
              </a:ext>
            </a:extLst>
          </p:cNvPr>
          <p:cNvSpPr>
            <a:spLocks noGrp="1"/>
          </p:cNvSpPr>
          <p:nvPr>
            <p:ph type="subTitle" idx="1"/>
          </p:nvPr>
        </p:nvSpPr>
        <p:spPr>
          <a:xfrm>
            <a:off x="1524000" y="3602038"/>
            <a:ext cx="9144000" cy="2568724"/>
          </a:xfrm>
        </p:spPr>
        <p:txBody>
          <a:bodyPr>
            <a:normAutofit fontScale="77500" lnSpcReduction="20000"/>
          </a:bodyPr>
          <a:lstStyle/>
          <a:p>
            <a:r>
              <a:rPr lang="en-GB" sz="3500" b="1" dirty="0"/>
              <a:t>GWASANAETH RHANBARTHOL YR IDVA </a:t>
            </a:r>
          </a:p>
          <a:p>
            <a:r>
              <a:rPr lang="en-GB" sz="3500" b="1" dirty="0"/>
              <a:t>REGIONAL IDVA SERVICE </a:t>
            </a:r>
          </a:p>
          <a:p>
            <a:endParaRPr lang="en-GB" dirty="0"/>
          </a:p>
          <a:p>
            <a:r>
              <a:rPr lang="en-GB" sz="3500" dirty="0"/>
              <a:t>Gaynor McKeown, DASU </a:t>
            </a:r>
            <a:r>
              <a:rPr lang="en-GB" sz="3500" dirty="0" err="1"/>
              <a:t>Gogledd</a:t>
            </a:r>
            <a:r>
              <a:rPr lang="en-GB" sz="3500" dirty="0"/>
              <a:t> </a:t>
            </a:r>
            <a:r>
              <a:rPr lang="en-GB" sz="3500" dirty="0" err="1"/>
              <a:t>Cymru</a:t>
            </a:r>
            <a:r>
              <a:rPr lang="en-GB" sz="3500" dirty="0"/>
              <a:t>/ North Wales DASU </a:t>
            </a:r>
          </a:p>
          <a:p>
            <a:r>
              <a:rPr lang="en-GB" sz="3500" dirty="0"/>
              <a:t>&amp; </a:t>
            </a:r>
          </a:p>
          <a:p>
            <a:r>
              <a:rPr lang="en-GB" sz="3500" dirty="0"/>
              <a:t>Gwyneth Williams, </a:t>
            </a:r>
            <a:r>
              <a:rPr lang="en-GB" sz="3500" dirty="0" err="1"/>
              <a:t>Gorwel</a:t>
            </a:r>
            <a:endParaRPr lang="en-GB" sz="3500" dirty="0"/>
          </a:p>
        </p:txBody>
      </p:sp>
      <p:pic>
        <p:nvPicPr>
          <p:cNvPr id="5" name="Picture 4" descr="Logo, company name&#10;&#10;Description automatically generated">
            <a:extLst>
              <a:ext uri="{FF2B5EF4-FFF2-40B4-BE49-F238E27FC236}">
                <a16:creationId xmlns:a16="http://schemas.microsoft.com/office/drawing/2014/main" xmlns="" id="{C691E457-FD4B-4BD3-94EA-EB99B4C9FC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782" y="851141"/>
            <a:ext cx="3271403" cy="1974035"/>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xmlns="" id="{D1321799-B8DE-4366-A5CA-1C20C52B2D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705" y="1202868"/>
            <a:ext cx="3905003" cy="1664427"/>
          </a:xfrm>
          <a:prstGeom prst="rect">
            <a:avLst/>
          </a:prstGeom>
        </p:spPr>
      </p:pic>
      <p:pic>
        <p:nvPicPr>
          <p:cNvPr id="9" name="Picture 8" descr="A picture containing text&#10;&#10;Description automatically generated">
            <a:extLst>
              <a:ext uri="{FF2B5EF4-FFF2-40B4-BE49-F238E27FC236}">
                <a16:creationId xmlns:a16="http://schemas.microsoft.com/office/drawing/2014/main" xmlns="" id="{06B5C06C-E4B7-4640-8500-F4D0CCDF16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11895" y="1448070"/>
            <a:ext cx="2324100" cy="1419225"/>
          </a:xfrm>
          <a:prstGeom prst="rect">
            <a:avLst/>
          </a:prstGeom>
        </p:spPr>
      </p:pic>
    </p:spTree>
    <p:extLst>
      <p:ext uri="{BB962C8B-B14F-4D97-AF65-F5344CB8AC3E}">
        <p14:creationId xmlns:p14="http://schemas.microsoft.com/office/powerpoint/2010/main" val="213074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CF8DD7BC-8985-453E-BB52-8329087C2E7E}"/>
              </a:ext>
            </a:extLst>
          </p:cNvPr>
          <p:cNvSpPr>
            <a:spLocks noGrp="1"/>
          </p:cNvSpPr>
          <p:nvPr>
            <p:ph type="title"/>
          </p:nvPr>
        </p:nvSpPr>
        <p:spPr>
          <a:xfrm>
            <a:off x="690672" y="520047"/>
            <a:ext cx="10515600" cy="1182590"/>
          </a:xfrm>
        </p:spPr>
        <p:txBody>
          <a:bodyPr>
            <a:normAutofit fontScale="90000"/>
          </a:bodyPr>
          <a:lstStyle/>
          <a:p>
            <a:pPr algn="ctr"/>
            <a:r>
              <a:rPr lang="en-GB" b="1" dirty="0" err="1"/>
              <a:t>Ymateb</a:t>
            </a:r>
            <a:r>
              <a:rPr lang="en-GB" b="1" dirty="0"/>
              <a:t> IDVA </a:t>
            </a:r>
            <a:r>
              <a:rPr lang="en-GB" b="1" dirty="0" err="1"/>
              <a:t>Rhanbarthol</a:t>
            </a:r>
            <a:r>
              <a:rPr lang="en-GB" b="1" dirty="0"/>
              <a:t> </a:t>
            </a:r>
            <a:r>
              <a:rPr lang="en-GB" b="1" dirty="0" err="1"/>
              <a:t>i</a:t>
            </a:r>
            <a:r>
              <a:rPr lang="en-GB" b="1" dirty="0"/>
              <a:t> COVID/ </a:t>
            </a:r>
            <a:br>
              <a:rPr lang="en-GB" b="1" dirty="0"/>
            </a:br>
            <a:r>
              <a:rPr lang="en-GB" b="1" dirty="0"/>
              <a:t>Regional IDVA Response to COVID</a:t>
            </a:r>
            <a:r>
              <a:rPr lang="en-GB" sz="2000" b="1" dirty="0"/>
              <a:t/>
            </a:r>
            <a:br>
              <a:rPr lang="en-GB" sz="2000" b="1" dirty="0"/>
            </a:br>
            <a:endParaRPr lang="en-GB" sz="2000" b="1" dirty="0"/>
          </a:p>
        </p:txBody>
      </p:sp>
      <p:sp>
        <p:nvSpPr>
          <p:cNvPr id="3" name="Content Placeholder 2">
            <a:extLst>
              <a:ext uri="{FF2B5EF4-FFF2-40B4-BE49-F238E27FC236}">
                <a16:creationId xmlns:a16="http://schemas.microsoft.com/office/drawing/2014/main" xmlns="" id="{0555DBAA-415F-4D27-A1BD-583BDA8B0D9C}"/>
              </a:ext>
            </a:extLst>
          </p:cNvPr>
          <p:cNvSpPr>
            <a:spLocks noGrp="1"/>
          </p:cNvSpPr>
          <p:nvPr>
            <p:ph sz="half" idx="1"/>
          </p:nvPr>
        </p:nvSpPr>
        <p:spPr>
          <a:xfrm>
            <a:off x="520450" y="1694459"/>
            <a:ext cx="5181600" cy="5031744"/>
          </a:xfrm>
        </p:spPr>
        <p:txBody>
          <a:bodyPr>
            <a:normAutofit fontScale="25000" lnSpcReduction="20000"/>
          </a:bodyPr>
          <a:lstStyle/>
          <a:p>
            <a:endParaRPr lang="cy-GB" sz="5600" dirty="0"/>
          </a:p>
          <a:p>
            <a:r>
              <a:rPr lang="cy-GB" sz="5600" dirty="0"/>
              <a:t>Staff yn gweithio o adref a swyddfeydd drwyddi draw, pob swyddfa'n ddiogel o safbwynt COVID </a:t>
            </a:r>
          </a:p>
          <a:p>
            <a:r>
              <a:rPr lang="cy-GB" sz="5600" dirty="0"/>
              <a:t>Pob cleient yn derbyn galwadau lles a staff ychwanegol wedi eu cyflogi i gefnogi </a:t>
            </a:r>
            <a:r>
              <a:rPr lang="cy-GB" sz="5600" dirty="0" err="1"/>
              <a:t>IDVAs</a:t>
            </a:r>
            <a:r>
              <a:rPr lang="cy-GB" sz="5600" dirty="0"/>
              <a:t> gyda chymorth gweinyddol a brysbennu</a:t>
            </a:r>
          </a:p>
          <a:p>
            <a:r>
              <a:rPr lang="cy-GB" sz="5600" dirty="0"/>
              <a:t>Derbyn atgyfeiriadau a chynnal asesiadau dros y ffôn, ac wyneb yn wyneb lle mae'n ddiogel gwneud hynny</a:t>
            </a:r>
          </a:p>
          <a:p>
            <a:r>
              <a:rPr lang="cy-GB" sz="5600" dirty="0"/>
              <a:t>Darparu cefnogaeth dros y ffôn, </a:t>
            </a:r>
            <a:r>
              <a:rPr lang="cy-GB" sz="5600" dirty="0" err="1"/>
              <a:t>Zoom</a:t>
            </a:r>
            <a:r>
              <a:rPr lang="cy-GB" sz="5600" dirty="0"/>
              <a:t> ac wyneb yn wyneb os yw'n ddiogel gwneud hynny</a:t>
            </a:r>
          </a:p>
          <a:p>
            <a:r>
              <a:rPr lang="cy-GB" sz="5600" dirty="0"/>
              <a:t>Darparu offer gwella diogelwch a pharseli bwyd</a:t>
            </a:r>
          </a:p>
          <a:p>
            <a:r>
              <a:rPr lang="cy-GB" sz="5600" dirty="0"/>
              <a:t>Cofrestr risg o ddefnyddwyr gwasanaeth risg uchel oherwydd materion iechyd o ganlyniad i COVID</a:t>
            </a:r>
          </a:p>
          <a:p>
            <a:r>
              <a:rPr lang="cy-GB" sz="5600" dirty="0"/>
              <a:t>Creu llawlyfr gweithgareddau a sut i gadw'n ddiogel yn ystod y cyfnod COVID</a:t>
            </a:r>
          </a:p>
          <a:p>
            <a:r>
              <a:rPr lang="cy-GB" sz="5600" dirty="0"/>
              <a:t>Elfennau gofal fel rhan o'r gefnogaeth, staff yn siopa bwyd, casglu presgripsiynau</a:t>
            </a:r>
          </a:p>
          <a:p>
            <a:r>
              <a:rPr lang="cy-GB" sz="5600" dirty="0"/>
              <a:t>Cydlynu anghenion cymorth gydag asiantaethau allanol dros y ffôn</a:t>
            </a:r>
          </a:p>
          <a:p>
            <a:r>
              <a:rPr lang="cy-GB" sz="5600" dirty="0"/>
              <a:t>Mae gweithio gydag asiantaethau allanol a chyfarfodydd gyda hwy wedi cynyddu, yn enwedig yr heddlu, banciau bwyd a gwasanaethau statudol</a:t>
            </a:r>
          </a:p>
          <a:p>
            <a:endParaRPr lang="en-US" sz="5600" dirty="0"/>
          </a:p>
          <a:p>
            <a:endParaRPr lang="en-US" sz="5600" b="1" dirty="0"/>
          </a:p>
          <a:p>
            <a:pPr marL="0" indent="0">
              <a:buNone/>
            </a:pPr>
            <a:r>
              <a:rPr lang="en-US" sz="5600" b="1" dirty="0"/>
              <a:t> </a:t>
            </a:r>
          </a:p>
          <a:p>
            <a:pPr marL="0" indent="0">
              <a:buNone/>
            </a:pPr>
            <a:endParaRPr lang="en-GB" sz="5500" dirty="0"/>
          </a:p>
        </p:txBody>
      </p:sp>
      <p:sp>
        <p:nvSpPr>
          <p:cNvPr id="4" name="Content Placeholder 3">
            <a:extLst>
              <a:ext uri="{FF2B5EF4-FFF2-40B4-BE49-F238E27FC236}">
                <a16:creationId xmlns:a16="http://schemas.microsoft.com/office/drawing/2014/main" xmlns="" id="{4D835E4D-3F5B-47E7-8E4A-375DCDF3910F}"/>
              </a:ext>
            </a:extLst>
          </p:cNvPr>
          <p:cNvSpPr>
            <a:spLocks noGrp="1"/>
          </p:cNvSpPr>
          <p:nvPr>
            <p:ph sz="half" idx="2"/>
          </p:nvPr>
        </p:nvSpPr>
        <p:spPr>
          <a:xfrm>
            <a:off x="6172200" y="1065320"/>
            <a:ext cx="5349240" cy="5637232"/>
          </a:xfrm>
        </p:spPr>
        <p:txBody>
          <a:bodyPr>
            <a:normAutofit fontScale="25000" lnSpcReduction="20000"/>
          </a:bodyPr>
          <a:lstStyle/>
          <a:p>
            <a:pPr marL="0" indent="0">
              <a:buNone/>
            </a:pPr>
            <a:endParaRPr lang="en-US" sz="2800" dirty="0"/>
          </a:p>
          <a:p>
            <a:r>
              <a:rPr lang="en-US" sz="4800" b="1" dirty="0"/>
              <a:t>. </a:t>
            </a:r>
          </a:p>
          <a:p>
            <a:pPr marL="0" indent="0">
              <a:buNone/>
            </a:pPr>
            <a:endParaRPr lang="en-GB" dirty="0"/>
          </a:p>
        </p:txBody>
      </p:sp>
      <p:pic>
        <p:nvPicPr>
          <p:cNvPr id="2" name="Picture 1" descr="A picture containing drawing&#10;&#10;Description automatically generated">
            <a:extLst>
              <a:ext uri="{FF2B5EF4-FFF2-40B4-BE49-F238E27FC236}">
                <a16:creationId xmlns:a16="http://schemas.microsoft.com/office/drawing/2014/main" xmlns="" id="{891CB14A-3811-4937-A89A-0DF8F30A105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4938" y="670847"/>
            <a:ext cx="1676093" cy="714400"/>
          </a:xfrm>
          <a:prstGeom prst="rect">
            <a:avLst/>
          </a:prstGeom>
        </p:spPr>
      </p:pic>
      <p:pic>
        <p:nvPicPr>
          <p:cNvPr id="8" name="Picture 7" descr="Logo&#10;&#10;Description automatically generated">
            <a:extLst>
              <a:ext uri="{FF2B5EF4-FFF2-40B4-BE49-F238E27FC236}">
                <a16:creationId xmlns:a16="http://schemas.microsoft.com/office/drawing/2014/main" xmlns="" id="{C39EAD5F-75E1-439B-B510-C61BDA767B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77571" y="286513"/>
            <a:ext cx="1886310" cy="1181468"/>
          </a:xfrm>
          <a:prstGeom prst="rect">
            <a:avLst/>
          </a:prstGeom>
        </p:spPr>
      </p:pic>
      <p:sp>
        <p:nvSpPr>
          <p:cNvPr id="7" name="Content Placeholder 2">
            <a:extLst>
              <a:ext uri="{FF2B5EF4-FFF2-40B4-BE49-F238E27FC236}">
                <a16:creationId xmlns:a16="http://schemas.microsoft.com/office/drawing/2014/main" xmlns="" id="{0555DBAA-415F-4D27-A1BD-583BDA8B0D9C}"/>
              </a:ext>
            </a:extLst>
          </p:cNvPr>
          <p:cNvSpPr txBox="1">
            <a:spLocks/>
          </p:cNvSpPr>
          <p:nvPr/>
        </p:nvSpPr>
        <p:spPr>
          <a:xfrm>
            <a:off x="6351912" y="1749877"/>
            <a:ext cx="5181600" cy="5031744"/>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5600" dirty="0"/>
          </a:p>
          <a:p>
            <a:r>
              <a:rPr lang="en-US" sz="5600" dirty="0"/>
              <a:t>Staff working from home and office throughout, all offices COVID safe </a:t>
            </a:r>
          </a:p>
          <a:p>
            <a:r>
              <a:rPr lang="en-US" sz="5600" dirty="0"/>
              <a:t>All clients receiving well being calls and additional staff employed to support IDVA’s  with admin and triage support</a:t>
            </a:r>
          </a:p>
          <a:p>
            <a:r>
              <a:rPr lang="en-US" sz="5600" dirty="0"/>
              <a:t>Receiving referrals and undertaking assessments over the phone, and face to face where safe to do so </a:t>
            </a:r>
          </a:p>
          <a:p>
            <a:r>
              <a:rPr lang="en-US" sz="5600" dirty="0"/>
              <a:t>Providing support over the phone, Zoom and face to face if safe to do so  </a:t>
            </a:r>
          </a:p>
          <a:p>
            <a:r>
              <a:rPr lang="en-US" sz="5600" dirty="0"/>
              <a:t>Providing target hardening equipment  and food parcels</a:t>
            </a:r>
          </a:p>
          <a:p>
            <a:r>
              <a:rPr lang="en-US" sz="5600" dirty="0"/>
              <a:t>Risk register of high-risk service users due to health issues as a result of COVID </a:t>
            </a:r>
          </a:p>
          <a:p>
            <a:r>
              <a:rPr lang="en-US" sz="5600" dirty="0"/>
              <a:t>Creating an activities handbook and how to remain safe during the COVID period  </a:t>
            </a:r>
          </a:p>
          <a:p>
            <a:r>
              <a:rPr lang="en-US" sz="5600" dirty="0"/>
              <a:t>Care elements as part of the support, staff doing food shopping, collecting prescriptions   </a:t>
            </a:r>
          </a:p>
          <a:p>
            <a:r>
              <a:rPr lang="en-US" sz="5600" dirty="0"/>
              <a:t>Co-</a:t>
            </a:r>
            <a:r>
              <a:rPr lang="en-US" sz="5600" dirty="0" err="1"/>
              <a:t>ordinating</a:t>
            </a:r>
            <a:r>
              <a:rPr lang="en-US" sz="5600" dirty="0"/>
              <a:t> support needs with external agencies over the phone </a:t>
            </a:r>
          </a:p>
          <a:p>
            <a:r>
              <a:rPr lang="en-US" sz="5600" dirty="0"/>
              <a:t>Working with and meetings with external agencies has increased, especially the police, food banks and statutory services  </a:t>
            </a:r>
          </a:p>
          <a:p>
            <a:endParaRPr lang="en-US" sz="5600" b="1" dirty="0"/>
          </a:p>
          <a:p>
            <a:endParaRPr lang="en-US" sz="5600" b="1" dirty="0"/>
          </a:p>
          <a:p>
            <a:endParaRPr lang="en-US" sz="5600" b="1" dirty="0"/>
          </a:p>
          <a:p>
            <a:endParaRPr lang="en-US" sz="5600" b="1" dirty="0"/>
          </a:p>
          <a:p>
            <a:pPr marL="0" indent="0">
              <a:buFont typeface="Arial" panose="020B0604020202020204" pitchFamily="34" charset="0"/>
              <a:buNone/>
            </a:pPr>
            <a:r>
              <a:rPr lang="en-US" sz="5600" b="1" dirty="0"/>
              <a:t> </a:t>
            </a:r>
          </a:p>
          <a:p>
            <a:pPr marL="0" indent="0">
              <a:buFont typeface="Arial" panose="020B0604020202020204" pitchFamily="34" charset="0"/>
              <a:buNone/>
            </a:pPr>
            <a:endParaRPr lang="en-GB" sz="5500" dirty="0"/>
          </a:p>
        </p:txBody>
      </p:sp>
    </p:spTree>
    <p:extLst>
      <p:ext uri="{BB962C8B-B14F-4D97-AF65-F5344CB8AC3E}">
        <p14:creationId xmlns:p14="http://schemas.microsoft.com/office/powerpoint/2010/main" val="1168401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6CC3FA-FB0A-4807-AE84-186C9E0DB5CB}"/>
              </a:ext>
            </a:extLst>
          </p:cNvPr>
          <p:cNvSpPr>
            <a:spLocks noGrp="1"/>
          </p:cNvSpPr>
          <p:nvPr>
            <p:ph type="title"/>
          </p:nvPr>
        </p:nvSpPr>
        <p:spPr>
          <a:xfrm>
            <a:off x="1226876" y="300470"/>
            <a:ext cx="9306537" cy="1325563"/>
          </a:xfrm>
        </p:spPr>
        <p:txBody>
          <a:bodyPr>
            <a:normAutofit/>
          </a:bodyPr>
          <a:lstStyle/>
          <a:p>
            <a:pPr algn="ctr"/>
            <a:r>
              <a:rPr lang="en-GB" dirty="0"/>
              <a:t> </a:t>
            </a:r>
            <a:r>
              <a:rPr lang="en-GB" b="1" dirty="0" err="1"/>
              <a:t>Ymateb</a:t>
            </a:r>
            <a:r>
              <a:rPr lang="en-GB" b="1" dirty="0"/>
              <a:t> IDVA </a:t>
            </a:r>
            <a:r>
              <a:rPr lang="en-GB" b="1" dirty="0" err="1"/>
              <a:t>Rhanbarthol</a:t>
            </a:r>
            <a:r>
              <a:rPr lang="en-GB" b="1" dirty="0"/>
              <a:t> </a:t>
            </a:r>
            <a:r>
              <a:rPr lang="en-GB" b="1" dirty="0" err="1"/>
              <a:t>i</a:t>
            </a:r>
            <a:r>
              <a:rPr lang="en-GB" b="1" dirty="0"/>
              <a:t> COVID/ Regional IDVA Response to COVID</a:t>
            </a:r>
          </a:p>
        </p:txBody>
      </p:sp>
      <p:sp>
        <p:nvSpPr>
          <p:cNvPr id="3" name="Content Placeholder 2">
            <a:extLst>
              <a:ext uri="{FF2B5EF4-FFF2-40B4-BE49-F238E27FC236}">
                <a16:creationId xmlns:a16="http://schemas.microsoft.com/office/drawing/2014/main" xmlns="" id="{36DF6A25-FDBA-4DF7-BEEE-1C725A3FD4AA}"/>
              </a:ext>
            </a:extLst>
          </p:cNvPr>
          <p:cNvSpPr>
            <a:spLocks noGrp="1"/>
          </p:cNvSpPr>
          <p:nvPr>
            <p:ph sz="half" idx="1"/>
          </p:nvPr>
        </p:nvSpPr>
        <p:spPr>
          <a:xfrm>
            <a:off x="6096000" y="1726712"/>
            <a:ext cx="5181600" cy="4868052"/>
          </a:xfrm>
        </p:spPr>
        <p:txBody>
          <a:bodyPr>
            <a:noAutofit/>
          </a:bodyPr>
          <a:lstStyle/>
          <a:p>
            <a:r>
              <a:rPr lang="en-US" sz="1400" dirty="0"/>
              <a:t>Holding meetings, MARAC, case conferences and court cases over the phone or Zoom /Microsoft Teams</a:t>
            </a:r>
          </a:p>
          <a:p>
            <a:r>
              <a:rPr lang="en-US" sz="1400" dirty="0"/>
              <a:t>Daily well-being calls or as necessary</a:t>
            </a:r>
          </a:p>
          <a:p>
            <a:r>
              <a:rPr lang="en-US" sz="1400" dirty="0"/>
              <a:t>Raising awareness regarding COVID issues / impact of domestic abuse in self-isolating situations, ensuring the safety measures to be followed, and delivering interview s and editorials to encourage victims to access support.  </a:t>
            </a:r>
          </a:p>
          <a:p>
            <a:r>
              <a:rPr lang="en-US" sz="1400" dirty="0"/>
              <a:t>Received additional COVID funding to support the IDVA service and other support services across DASU and </a:t>
            </a:r>
            <a:r>
              <a:rPr lang="en-US" sz="1400" dirty="0" err="1"/>
              <a:t>Gorwel</a:t>
            </a:r>
            <a:endParaRPr lang="en-US" sz="1400" dirty="0"/>
          </a:p>
          <a:p>
            <a:r>
              <a:rPr lang="en-US" sz="1400" dirty="0"/>
              <a:t>Opened additional new dispersed refuge units to meet growing demand from clients. </a:t>
            </a:r>
          </a:p>
          <a:p>
            <a:r>
              <a:rPr lang="en-US" sz="1400" dirty="0"/>
              <a:t>Strategic relationship developed with BCUHB to provide mobile COVID testing facilities at refuge/clients for suspected cases</a:t>
            </a:r>
          </a:p>
          <a:p>
            <a:r>
              <a:rPr lang="en-US" sz="1400" dirty="0"/>
              <a:t>Holding regional IDVA meeting, team meetings case management and  support and supervisory meetings via Zoom</a:t>
            </a:r>
            <a:endParaRPr lang="en-GB" sz="1400" dirty="0"/>
          </a:p>
        </p:txBody>
      </p:sp>
      <p:sp>
        <p:nvSpPr>
          <p:cNvPr id="4" name="Content Placeholder 3">
            <a:extLst>
              <a:ext uri="{FF2B5EF4-FFF2-40B4-BE49-F238E27FC236}">
                <a16:creationId xmlns:a16="http://schemas.microsoft.com/office/drawing/2014/main" xmlns="" id="{BAE2E616-1A3A-4042-8024-4C2DB5E0DA4E}"/>
              </a:ext>
            </a:extLst>
          </p:cNvPr>
          <p:cNvSpPr>
            <a:spLocks noGrp="1"/>
          </p:cNvSpPr>
          <p:nvPr>
            <p:ph sz="half" idx="2"/>
          </p:nvPr>
        </p:nvSpPr>
        <p:spPr>
          <a:xfrm>
            <a:off x="370180" y="1689765"/>
            <a:ext cx="5181600" cy="5089725"/>
          </a:xfrm>
        </p:spPr>
        <p:txBody>
          <a:bodyPr>
            <a:noAutofit/>
          </a:bodyPr>
          <a:lstStyle/>
          <a:p>
            <a:r>
              <a:rPr lang="cy-GB" sz="1400" dirty="0"/>
              <a:t>Cynnal cyfarfodydd, MARAC cynadleddau achos ac achosion llys dros y ffôn neu </a:t>
            </a:r>
            <a:r>
              <a:rPr lang="cy-GB" sz="1400" dirty="0" err="1"/>
              <a:t>Zoom</a:t>
            </a:r>
            <a:r>
              <a:rPr lang="cy-GB" sz="1400" dirty="0"/>
              <a:t>/ Microsoft </a:t>
            </a:r>
            <a:r>
              <a:rPr lang="cy-GB" sz="1400" dirty="0" err="1"/>
              <a:t>Teams</a:t>
            </a:r>
            <a:endParaRPr lang="cy-GB" sz="1400" dirty="0"/>
          </a:p>
          <a:p>
            <a:r>
              <a:rPr lang="cy-GB" sz="1400" dirty="0"/>
              <a:t>Galwadau llesiant dyddiol, neu yn ôl yr angen</a:t>
            </a:r>
          </a:p>
          <a:p>
            <a:r>
              <a:rPr lang="cy-GB" sz="1400" dirty="0"/>
              <a:t>Codi ymwybyddiaeth ynghylch materion COVID / effaith cam-drin domestig mewn sefyllfaoedd hunan-ynysu, sicrhau'r mesurau diogelwch i'w dilyn, a darparu cyfweliadau ac erthyglau golygyddol i annog dioddefwyr i gael gafael ar gymorth.</a:t>
            </a:r>
          </a:p>
          <a:p>
            <a:r>
              <a:rPr lang="cy-GB" sz="1400" dirty="0"/>
              <a:t>Wedi derbyn cyllid COVID ychwanegol i gefnogi'r gwasanaeth IDVA a gwasanaethau cymorth eraill ar draws DASU a Gorwel</a:t>
            </a:r>
          </a:p>
          <a:p>
            <a:r>
              <a:rPr lang="cy-GB" sz="1400" dirty="0"/>
              <a:t>Agorwyd unedau lloches gwasgaredig newydd ychwanegol i ateb y galw cynyddol gan gleientiaid.</a:t>
            </a:r>
          </a:p>
          <a:p>
            <a:r>
              <a:rPr lang="cy-GB" sz="1400" dirty="0"/>
              <a:t>Datblygwyd perthynas strategol â BIPBC i ddarparu cyfleusterau profi COVID symudol mewn lloches / cleientiaid ar gyfer achosion a amheuir</a:t>
            </a:r>
          </a:p>
          <a:p>
            <a:r>
              <a:rPr lang="cy-GB" sz="1400"/>
              <a:t>Cynnal </a:t>
            </a:r>
            <a:r>
              <a:rPr lang="cy-GB" sz="1400" dirty="0"/>
              <a:t>cyfarfod IDVA rhanbarthol, cyfarfodydd tîm rheoli achosion a chefnogi a chyfarfodydd goruchwylio trwy </a:t>
            </a:r>
            <a:r>
              <a:rPr lang="cy-GB" sz="1400" dirty="0" err="1"/>
              <a:t>Zoom</a:t>
            </a:r>
            <a:endParaRPr lang="cy-GB" sz="1400" dirty="0"/>
          </a:p>
        </p:txBody>
      </p:sp>
      <p:pic>
        <p:nvPicPr>
          <p:cNvPr id="6" name="Picture 5" descr="A picture containing drawing&#10;&#10;Description automatically generated">
            <a:extLst>
              <a:ext uri="{FF2B5EF4-FFF2-40B4-BE49-F238E27FC236}">
                <a16:creationId xmlns:a16="http://schemas.microsoft.com/office/drawing/2014/main" xmlns="" id="{8D5F2299-A2B1-458C-B270-0268B5693A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738" y="482954"/>
            <a:ext cx="1676093" cy="714400"/>
          </a:xfrm>
          <a:prstGeom prst="rect">
            <a:avLst/>
          </a:prstGeom>
        </p:spPr>
      </p:pic>
      <p:pic>
        <p:nvPicPr>
          <p:cNvPr id="8" name="Picture 7" descr="Logo&#10;&#10;Description automatically generated">
            <a:extLst>
              <a:ext uri="{FF2B5EF4-FFF2-40B4-BE49-F238E27FC236}">
                <a16:creationId xmlns:a16="http://schemas.microsoft.com/office/drawing/2014/main" xmlns="" id="{22F133B2-5851-43BB-A869-46AD37312A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970" y="249420"/>
            <a:ext cx="1886310" cy="1181468"/>
          </a:xfrm>
          <a:prstGeom prst="rect">
            <a:avLst/>
          </a:prstGeom>
        </p:spPr>
      </p:pic>
    </p:spTree>
    <p:extLst>
      <p:ext uri="{BB962C8B-B14F-4D97-AF65-F5344CB8AC3E}">
        <p14:creationId xmlns:p14="http://schemas.microsoft.com/office/powerpoint/2010/main" val="783893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FDA68B-DC38-413A-8AEE-8D994E1AAA34}"/>
              </a:ext>
            </a:extLst>
          </p:cNvPr>
          <p:cNvSpPr>
            <a:spLocks noGrp="1"/>
          </p:cNvSpPr>
          <p:nvPr>
            <p:ph type="ctrTitle"/>
          </p:nvPr>
        </p:nvSpPr>
        <p:spPr>
          <a:xfrm>
            <a:off x="1524000" y="626807"/>
            <a:ext cx="8895735" cy="558367"/>
          </a:xfrm>
        </p:spPr>
        <p:txBody>
          <a:bodyPr>
            <a:normAutofit fontScale="90000"/>
          </a:bodyPr>
          <a:lstStyle/>
          <a:p>
            <a:r>
              <a:rPr lang="en-GB" sz="3600" b="1" dirty="0" err="1">
                <a:latin typeface="+mn-lt"/>
              </a:rPr>
              <a:t>Uned</a:t>
            </a:r>
            <a:r>
              <a:rPr lang="en-GB" sz="3600" b="1" dirty="0">
                <a:latin typeface="+mn-lt"/>
              </a:rPr>
              <a:t> </a:t>
            </a:r>
            <a:r>
              <a:rPr lang="en-GB" sz="3600" b="1" dirty="0" err="1">
                <a:latin typeface="+mn-lt"/>
              </a:rPr>
              <a:t>Diogelwch</a:t>
            </a:r>
            <a:r>
              <a:rPr lang="en-GB" sz="3600" b="1" dirty="0">
                <a:latin typeface="+mn-lt"/>
              </a:rPr>
              <a:t> </a:t>
            </a:r>
            <a:r>
              <a:rPr lang="en-GB" sz="3600" b="1" dirty="0" err="1">
                <a:latin typeface="+mn-lt"/>
              </a:rPr>
              <a:t>Trais</a:t>
            </a:r>
            <a:r>
              <a:rPr lang="en-GB" sz="3600" b="1" dirty="0">
                <a:latin typeface="+mn-lt"/>
              </a:rPr>
              <a:t> </a:t>
            </a:r>
            <a:r>
              <a:rPr lang="en-GB" sz="3600" b="1" dirty="0" err="1">
                <a:latin typeface="+mn-lt"/>
              </a:rPr>
              <a:t>Teuluol</a:t>
            </a:r>
            <a:r>
              <a:rPr lang="en-GB" sz="3600" b="1" dirty="0">
                <a:latin typeface="+mn-lt"/>
              </a:rPr>
              <a:t> </a:t>
            </a:r>
            <a:r>
              <a:rPr lang="en-GB" sz="3600" b="1" dirty="0" err="1">
                <a:latin typeface="+mn-lt"/>
              </a:rPr>
              <a:t>Gogledd</a:t>
            </a:r>
            <a:r>
              <a:rPr lang="en-GB" sz="3600" b="1" dirty="0">
                <a:latin typeface="+mn-lt"/>
              </a:rPr>
              <a:t> </a:t>
            </a:r>
            <a:r>
              <a:rPr lang="en-GB" sz="3600" b="1" dirty="0" err="1">
                <a:latin typeface="+mn-lt"/>
              </a:rPr>
              <a:t>Cymru</a:t>
            </a:r>
            <a:r>
              <a:rPr lang="en-GB" sz="3600" b="1" dirty="0">
                <a:latin typeface="+mn-lt"/>
              </a:rPr>
              <a:t> Domestic Abuse Safety Unit North Wales (DASU)</a:t>
            </a:r>
          </a:p>
        </p:txBody>
      </p:sp>
      <p:sp>
        <p:nvSpPr>
          <p:cNvPr id="3" name="Subtitle 2">
            <a:extLst>
              <a:ext uri="{FF2B5EF4-FFF2-40B4-BE49-F238E27FC236}">
                <a16:creationId xmlns:a16="http://schemas.microsoft.com/office/drawing/2014/main" xmlns="" id="{EE3696D5-70CA-4B7B-89A4-DDED0D10C27F}"/>
              </a:ext>
            </a:extLst>
          </p:cNvPr>
          <p:cNvSpPr>
            <a:spLocks noGrp="1"/>
          </p:cNvSpPr>
          <p:nvPr>
            <p:ph type="subTitle" idx="1"/>
          </p:nvPr>
        </p:nvSpPr>
        <p:spPr>
          <a:xfrm>
            <a:off x="471055" y="1250596"/>
            <a:ext cx="5181599" cy="5359210"/>
          </a:xfrm>
        </p:spPr>
        <p:txBody>
          <a:bodyPr>
            <a:normAutofit fontScale="92500" lnSpcReduction="10000"/>
          </a:bodyPr>
          <a:lstStyle/>
          <a:p>
            <a:pPr algn="l"/>
            <a:endParaRPr lang="en-US" sz="1700" dirty="0">
              <a:effectLst/>
              <a:ea typeface="Times New Roman" panose="02020603050405020304" pitchFamily="18" charset="0"/>
            </a:endParaRPr>
          </a:p>
          <a:p>
            <a:pPr algn="l"/>
            <a:r>
              <a:rPr lang="cy-GB" sz="1700" dirty="0">
                <a:effectLst/>
                <a:ea typeface="Times New Roman" panose="02020603050405020304" pitchFamily="18" charset="0"/>
              </a:rPr>
              <a:t>Mae DASU wedi bod yn cyflwyno gwasanaethau arbenigol ers 1989. Rydym yn gweithio ar draws pedair sir yng Ngogledd Cymru – Wrecsam, Sir y Fflint, Sir Ddinbych a </a:t>
            </a:r>
            <a:r>
              <a:rPr lang="cy-GB" sz="1700" dirty="0" err="1">
                <a:effectLst/>
                <a:ea typeface="Times New Roman" panose="02020603050405020304" pitchFamily="18" charset="0"/>
              </a:rPr>
              <a:t>Chonwy</a:t>
            </a:r>
            <a:r>
              <a:rPr lang="cy-GB" sz="1700" dirty="0">
                <a:effectLst/>
                <a:ea typeface="Times New Roman" panose="02020603050405020304" pitchFamily="18" charset="0"/>
              </a:rPr>
              <a:t>. Mae gwasanaethau yn cynnwys:</a:t>
            </a:r>
          </a:p>
          <a:p>
            <a:pPr marL="285750" indent="-285750" algn="l">
              <a:buFont typeface="Wingdings" panose="05000000000000000000" pitchFamily="2" charset="2"/>
              <a:buChar char="Ø"/>
            </a:pPr>
            <a:r>
              <a:rPr lang="cy-GB" sz="1700" dirty="0">
                <a:effectLst/>
                <a:ea typeface="Times New Roman" panose="02020603050405020304" pitchFamily="18" charset="0"/>
              </a:rPr>
              <a:t>Cefnogaeth yn </a:t>
            </a:r>
            <a:r>
              <a:rPr lang="cy-GB" sz="1700" dirty="0">
                <a:ea typeface="Times New Roman" panose="02020603050405020304" pitchFamily="18" charset="0"/>
              </a:rPr>
              <a:t>seiliedig ar loches;</a:t>
            </a:r>
            <a:r>
              <a:rPr lang="cy-GB" sz="1700" dirty="0">
                <a:effectLst/>
                <a:ea typeface="Times New Roman" panose="02020603050405020304" pitchFamily="18" charset="0"/>
              </a:rPr>
              <a:t> </a:t>
            </a:r>
          </a:p>
          <a:p>
            <a:pPr marL="285750" indent="-285750" algn="l">
              <a:buFont typeface="Wingdings" panose="05000000000000000000" pitchFamily="2" charset="2"/>
              <a:buChar char="Ø"/>
            </a:pPr>
            <a:r>
              <a:rPr lang="cy-GB" sz="1700" dirty="0">
                <a:effectLst/>
                <a:ea typeface="Times New Roman" panose="02020603050405020304" pitchFamily="18" charset="0"/>
              </a:rPr>
              <a:t>Gwasanaethau IDVA;</a:t>
            </a:r>
          </a:p>
          <a:p>
            <a:pPr marL="285750" indent="-285750" algn="l">
              <a:buFont typeface="Wingdings" panose="05000000000000000000" pitchFamily="2" charset="2"/>
              <a:buChar char="Ø"/>
            </a:pPr>
            <a:r>
              <a:rPr lang="cy-GB" sz="1700" dirty="0">
                <a:ea typeface="Times New Roman" panose="02020603050405020304" pitchFamily="18" charset="0"/>
              </a:rPr>
              <a:t>Cefnogaeth Argyfwng, Cymunedol a Symudol</a:t>
            </a:r>
            <a:r>
              <a:rPr lang="cy-GB" sz="1700" dirty="0">
                <a:effectLst/>
                <a:ea typeface="Times New Roman" panose="02020603050405020304" pitchFamily="18" charset="0"/>
              </a:rPr>
              <a:t>;</a:t>
            </a:r>
          </a:p>
          <a:p>
            <a:pPr marL="285750" indent="-285750" algn="l">
              <a:buFont typeface="Wingdings" panose="05000000000000000000" pitchFamily="2" charset="2"/>
              <a:buChar char="Ø"/>
            </a:pPr>
            <a:r>
              <a:rPr lang="cy-GB" sz="1700" dirty="0">
                <a:effectLst/>
                <a:ea typeface="Times New Roman" panose="02020603050405020304" pitchFamily="18" charset="0"/>
              </a:rPr>
              <a:t>Gwasanaethau arbenigol PPI;</a:t>
            </a:r>
          </a:p>
          <a:p>
            <a:pPr marL="285750" indent="-285750" algn="l">
              <a:buFont typeface="Wingdings" panose="05000000000000000000" pitchFamily="2" charset="2"/>
              <a:buChar char="Ø"/>
            </a:pPr>
            <a:r>
              <a:rPr lang="cy-GB" sz="1700" dirty="0">
                <a:effectLst/>
                <a:ea typeface="Times New Roman" panose="02020603050405020304" pitchFamily="18" charset="0"/>
              </a:rPr>
              <a:t>Ystod o raglenni grŵp therapiwtig a chefnogaeth cymheiriaid; </a:t>
            </a:r>
          </a:p>
          <a:p>
            <a:pPr marL="285750" indent="-285750" algn="l">
              <a:buFont typeface="Wingdings" panose="05000000000000000000" pitchFamily="2" charset="2"/>
              <a:buChar char="Ø"/>
            </a:pPr>
            <a:r>
              <a:rPr lang="cy-GB" sz="1700" dirty="0">
                <a:effectLst/>
                <a:ea typeface="Times New Roman" panose="02020603050405020304" pitchFamily="18" charset="0"/>
              </a:rPr>
              <a:t>Eiriolaeth annibynnol a</a:t>
            </a:r>
          </a:p>
          <a:p>
            <a:pPr marL="285750" indent="-285750" algn="l">
              <a:buFont typeface="Wingdings" panose="05000000000000000000" pitchFamily="2" charset="2"/>
              <a:buChar char="Ø"/>
            </a:pPr>
            <a:r>
              <a:rPr lang="cy-GB" sz="1700" dirty="0">
                <a:effectLst/>
                <a:ea typeface="Times New Roman" panose="02020603050405020304" pitchFamily="18" charset="0"/>
              </a:rPr>
              <a:t>Siopau </a:t>
            </a:r>
            <a:r>
              <a:rPr lang="cy-GB" sz="1700" dirty="0">
                <a:ea typeface="Times New Roman" panose="02020603050405020304" pitchFamily="18" charset="0"/>
              </a:rPr>
              <a:t>un stop</a:t>
            </a:r>
            <a:r>
              <a:rPr lang="cy-GB" sz="1700" dirty="0">
                <a:effectLst/>
                <a:ea typeface="Times New Roman" panose="02020603050405020304" pitchFamily="18" charset="0"/>
              </a:rPr>
              <a:t> </a:t>
            </a:r>
          </a:p>
          <a:p>
            <a:pPr algn="l"/>
            <a:r>
              <a:rPr lang="cy-GB" sz="1700" dirty="0">
                <a:ea typeface="Times New Roman" panose="02020603050405020304" pitchFamily="18" charset="0"/>
              </a:rPr>
              <a:t>Yn ystod 2019-2020 fe wnaethom gefnogi dros 3500 o ddioddefwyr trais domestig. Rydym eisoes wedi gweld cynnydd eleni. Cydnabuwyd bod ein gwasanaethau yn darparu ansawdd a chanlyniadau rhagorol, ac eleni gwnaethom ennill Gwobrau Go Cymru a'r DU am y darparwr Gwasanaeth Trydydd Sector gorau.</a:t>
            </a:r>
            <a:endParaRPr lang="cy-GB" sz="1700" dirty="0">
              <a:latin typeface="Arial" panose="020B0604020202020204" pitchFamily="34" charset="0"/>
              <a:ea typeface="Times New Roman" panose="02020603050405020304" pitchFamily="18" charset="0"/>
            </a:endParaRPr>
          </a:p>
          <a:p>
            <a:endParaRPr lang="en-GB" sz="1800" b="1" dirty="0">
              <a:effectLst/>
              <a:latin typeface="Times New Roman" panose="02020603050405020304" pitchFamily="18" charset="0"/>
              <a:ea typeface="Times New Roman" panose="02020603050405020304" pitchFamily="18" charset="0"/>
            </a:endParaRPr>
          </a:p>
          <a:p>
            <a:endParaRPr lang="en-GB" dirty="0"/>
          </a:p>
        </p:txBody>
      </p:sp>
      <p:pic>
        <p:nvPicPr>
          <p:cNvPr id="5" name="Picture 4" descr="Logo&#10;&#10;Description automatically generated">
            <a:extLst>
              <a:ext uri="{FF2B5EF4-FFF2-40B4-BE49-F238E27FC236}">
                <a16:creationId xmlns:a16="http://schemas.microsoft.com/office/drawing/2014/main" xmlns="" id="{CB5A2088-56EB-42BB-ACAD-83A5DE234A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509" y="110614"/>
            <a:ext cx="1886310" cy="1139982"/>
          </a:xfrm>
          <a:prstGeom prst="rect">
            <a:avLst/>
          </a:prstGeom>
        </p:spPr>
      </p:pic>
      <p:pic>
        <p:nvPicPr>
          <p:cNvPr id="7" name="Picture 6" descr="A picture containing text&#10;&#10;Description automatically generated">
            <a:extLst>
              <a:ext uri="{FF2B5EF4-FFF2-40B4-BE49-F238E27FC236}">
                <a16:creationId xmlns:a16="http://schemas.microsoft.com/office/drawing/2014/main" xmlns="" id="{6903BE0C-B12C-4366-B520-F1684F7392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7792" y="232913"/>
            <a:ext cx="1559408" cy="952261"/>
          </a:xfrm>
          <a:prstGeom prst="rect">
            <a:avLst/>
          </a:prstGeom>
        </p:spPr>
      </p:pic>
      <p:sp>
        <p:nvSpPr>
          <p:cNvPr id="6" name="Subtitle 2">
            <a:extLst>
              <a:ext uri="{FF2B5EF4-FFF2-40B4-BE49-F238E27FC236}">
                <a16:creationId xmlns:a16="http://schemas.microsoft.com/office/drawing/2014/main" xmlns="" id="{EE3696D5-70CA-4B7B-89A4-DDED0D10C27F}"/>
              </a:ext>
            </a:extLst>
          </p:cNvPr>
          <p:cNvSpPr txBox="1">
            <a:spLocks/>
          </p:cNvSpPr>
          <p:nvPr/>
        </p:nvSpPr>
        <p:spPr>
          <a:xfrm>
            <a:off x="6520873" y="1250596"/>
            <a:ext cx="5200072" cy="5202968"/>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1700" dirty="0">
              <a:ea typeface="Times New Roman" panose="02020603050405020304" pitchFamily="18" charset="0"/>
            </a:endParaRPr>
          </a:p>
          <a:p>
            <a:pPr algn="l"/>
            <a:r>
              <a:rPr lang="en-US" sz="1700" dirty="0">
                <a:ea typeface="Times New Roman" panose="02020603050405020304" pitchFamily="18" charset="0"/>
              </a:rPr>
              <a:t>DASU has been delivering specialist services since 1989. We work across four counties in North Wales – </a:t>
            </a:r>
            <a:r>
              <a:rPr lang="en-US" sz="1700" dirty="0" err="1">
                <a:ea typeface="Times New Roman" panose="02020603050405020304" pitchFamily="18" charset="0"/>
              </a:rPr>
              <a:t>Wrexham</a:t>
            </a:r>
            <a:r>
              <a:rPr lang="en-US" sz="1700" dirty="0">
                <a:ea typeface="Times New Roman" panose="02020603050405020304" pitchFamily="18" charset="0"/>
              </a:rPr>
              <a:t>, </a:t>
            </a:r>
            <a:r>
              <a:rPr lang="en-US" sz="1700" dirty="0" err="1">
                <a:ea typeface="Times New Roman" panose="02020603050405020304" pitchFamily="18" charset="0"/>
              </a:rPr>
              <a:t>Flintshire</a:t>
            </a:r>
            <a:r>
              <a:rPr lang="en-US" sz="1700" dirty="0">
                <a:ea typeface="Times New Roman" panose="02020603050405020304" pitchFamily="18" charset="0"/>
              </a:rPr>
              <a:t>, Denbighshire and </a:t>
            </a:r>
            <a:r>
              <a:rPr lang="en-US" sz="1700" dirty="0" err="1">
                <a:ea typeface="Times New Roman" panose="02020603050405020304" pitchFamily="18" charset="0"/>
              </a:rPr>
              <a:t>Conwy</a:t>
            </a:r>
            <a:r>
              <a:rPr lang="en-US" sz="1700" dirty="0">
                <a:ea typeface="Times New Roman" panose="02020603050405020304" pitchFamily="18" charset="0"/>
              </a:rPr>
              <a:t>. Services include :</a:t>
            </a:r>
            <a:endParaRPr lang="en-GB" sz="1700" dirty="0">
              <a:ea typeface="Times New Roman" panose="02020603050405020304" pitchFamily="18" charset="0"/>
            </a:endParaRPr>
          </a:p>
          <a:p>
            <a:pPr marL="285750" indent="-285750" algn="l">
              <a:buFont typeface="Wingdings" panose="05000000000000000000" pitchFamily="2" charset="2"/>
              <a:buChar char="Ø"/>
            </a:pPr>
            <a:r>
              <a:rPr lang="en-US" sz="1700" dirty="0">
                <a:ea typeface="Times New Roman" panose="02020603050405020304" pitchFamily="18" charset="0"/>
              </a:rPr>
              <a:t>Refuge-based support; </a:t>
            </a:r>
          </a:p>
          <a:p>
            <a:pPr marL="285750" indent="-285750" algn="l">
              <a:buFont typeface="Wingdings" panose="05000000000000000000" pitchFamily="2" charset="2"/>
              <a:buChar char="Ø"/>
            </a:pPr>
            <a:r>
              <a:rPr lang="en-GB" sz="1700" dirty="0">
                <a:ea typeface="Times New Roman" panose="02020603050405020304" pitchFamily="18" charset="0"/>
              </a:rPr>
              <a:t>IDVA services;</a:t>
            </a:r>
          </a:p>
          <a:p>
            <a:pPr marL="285750" indent="-285750" algn="l">
              <a:buFont typeface="Wingdings" panose="05000000000000000000" pitchFamily="2" charset="2"/>
              <a:buChar char="Ø"/>
            </a:pPr>
            <a:r>
              <a:rPr lang="en-US" sz="1700" dirty="0">
                <a:ea typeface="Times New Roman" panose="02020603050405020304" pitchFamily="18" charset="0"/>
              </a:rPr>
              <a:t>Crisis, Community and Floating support;</a:t>
            </a:r>
          </a:p>
          <a:p>
            <a:pPr marL="285750" indent="-285750" algn="l">
              <a:buFont typeface="Wingdings" panose="05000000000000000000" pitchFamily="2" charset="2"/>
              <a:buChar char="Ø"/>
            </a:pPr>
            <a:r>
              <a:rPr lang="en-US" sz="1700" dirty="0">
                <a:ea typeface="Times New Roman" panose="02020603050405020304" pitchFamily="18" charset="0"/>
              </a:rPr>
              <a:t>CYP specialist services;</a:t>
            </a:r>
          </a:p>
          <a:p>
            <a:pPr marL="285750" indent="-285750" algn="l">
              <a:buFont typeface="Wingdings" panose="05000000000000000000" pitchFamily="2" charset="2"/>
              <a:buChar char="Ø"/>
            </a:pPr>
            <a:r>
              <a:rPr lang="en-US" sz="1700" dirty="0">
                <a:ea typeface="Times New Roman" panose="02020603050405020304" pitchFamily="18" charset="0"/>
              </a:rPr>
              <a:t>A range of therapeutic group </a:t>
            </a:r>
            <a:r>
              <a:rPr lang="en-US" sz="1700" dirty="0" err="1">
                <a:ea typeface="Times New Roman" panose="02020603050405020304" pitchFamily="18" charset="0"/>
              </a:rPr>
              <a:t>programmes</a:t>
            </a:r>
            <a:r>
              <a:rPr lang="en-US" sz="1700" dirty="0">
                <a:ea typeface="Times New Roman" panose="02020603050405020304" pitchFamily="18" charset="0"/>
              </a:rPr>
              <a:t> and peer support;</a:t>
            </a:r>
          </a:p>
          <a:p>
            <a:pPr marL="285750" indent="-285750" algn="l">
              <a:buFont typeface="Wingdings" panose="05000000000000000000" pitchFamily="2" charset="2"/>
              <a:buChar char="Ø"/>
            </a:pPr>
            <a:r>
              <a:rPr lang="en-US" sz="1700" dirty="0">
                <a:ea typeface="Times New Roman" panose="02020603050405020304" pitchFamily="18" charset="0"/>
              </a:rPr>
              <a:t>Independent advocacy and</a:t>
            </a:r>
          </a:p>
          <a:p>
            <a:pPr marL="285750" indent="-285750" algn="l">
              <a:buFont typeface="Wingdings" panose="05000000000000000000" pitchFamily="2" charset="2"/>
              <a:buChar char="Ø"/>
            </a:pPr>
            <a:r>
              <a:rPr lang="en-US" sz="1700" dirty="0">
                <a:ea typeface="Times New Roman" panose="02020603050405020304" pitchFamily="18" charset="0"/>
              </a:rPr>
              <a:t>One stop shops </a:t>
            </a:r>
            <a:endParaRPr lang="en-GB" sz="1700" dirty="0">
              <a:ea typeface="Times New Roman" panose="02020603050405020304" pitchFamily="18" charset="0"/>
            </a:endParaRPr>
          </a:p>
          <a:p>
            <a:pPr algn="l"/>
            <a:r>
              <a:rPr lang="en-US" sz="1700" dirty="0">
                <a:ea typeface="Times New Roman" panose="02020603050405020304" pitchFamily="18" charset="0"/>
              </a:rPr>
              <a:t>During 2019-2020 we supported over 3500 victims of domestic abuse. We have already seen an increase this year.  </a:t>
            </a:r>
          </a:p>
          <a:p>
            <a:pPr algn="l"/>
            <a:r>
              <a:rPr lang="en-US" sz="1700" dirty="0">
                <a:ea typeface="Times New Roman" panose="02020603050405020304" pitchFamily="18" charset="0"/>
              </a:rPr>
              <a:t>We hold the WWA Quality standards and our services have been recognized as delivering outstanding quality and results, and this year we won both the Wales and UK Go Awards for best Third Sector Service provider.</a:t>
            </a:r>
          </a:p>
          <a:p>
            <a:endParaRPr lang="en-US" sz="1800" b="1" dirty="0">
              <a:latin typeface="Arial" panose="020B0604020202020204" pitchFamily="34" charset="0"/>
              <a:ea typeface="Times New Roman" panose="02020603050405020304" pitchFamily="18" charset="0"/>
            </a:endParaRPr>
          </a:p>
          <a:p>
            <a:endParaRPr lang="en-GB" sz="1800" dirty="0">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678856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D56D98-986A-4C5D-A8A9-79DA9AB1BE8A}"/>
              </a:ext>
            </a:extLst>
          </p:cNvPr>
          <p:cNvSpPr>
            <a:spLocks noGrp="1"/>
          </p:cNvSpPr>
          <p:nvPr>
            <p:ph type="ctrTitle"/>
          </p:nvPr>
        </p:nvSpPr>
        <p:spPr>
          <a:xfrm rot="10800000" flipV="1">
            <a:off x="1991033" y="607897"/>
            <a:ext cx="7841209" cy="728425"/>
          </a:xfrm>
        </p:spPr>
        <p:txBody>
          <a:bodyPr>
            <a:normAutofit fontScale="90000"/>
          </a:bodyPr>
          <a:lstStyle/>
          <a:p>
            <a:r>
              <a:rPr lang="en-US" sz="7300" b="1" dirty="0"/>
              <a:t>Gorwel</a:t>
            </a:r>
            <a:r>
              <a:rPr lang="en-US" b="1" dirty="0"/>
              <a:t> </a:t>
            </a:r>
            <a:endParaRPr lang="en-GB" b="1" dirty="0"/>
          </a:p>
        </p:txBody>
      </p:sp>
      <p:pic>
        <p:nvPicPr>
          <p:cNvPr id="5" name="Picture 4" descr="A picture containing drawing&#10;&#10;Description automatically generated">
            <a:extLst>
              <a:ext uri="{FF2B5EF4-FFF2-40B4-BE49-F238E27FC236}">
                <a16:creationId xmlns:a16="http://schemas.microsoft.com/office/drawing/2014/main" xmlns="" id="{8F939B4F-0F9E-4EA3-B163-D0A47041F1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4940" y="419437"/>
            <a:ext cx="1676093" cy="714400"/>
          </a:xfrm>
          <a:prstGeom prst="rect">
            <a:avLst/>
          </a:prstGeom>
        </p:spPr>
      </p:pic>
      <p:pic>
        <p:nvPicPr>
          <p:cNvPr id="7" name="Picture 6" descr="A picture containing text&#10;&#10;Description automatically generated">
            <a:extLst>
              <a:ext uri="{FF2B5EF4-FFF2-40B4-BE49-F238E27FC236}">
                <a16:creationId xmlns:a16="http://schemas.microsoft.com/office/drawing/2014/main" xmlns="" id="{E65EDAF2-B82F-4EDB-9F22-49B9CA8775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0308" y="223954"/>
            <a:ext cx="1810131" cy="1105367"/>
          </a:xfrm>
          <a:prstGeom prst="rect">
            <a:avLst/>
          </a:prstGeom>
        </p:spPr>
      </p:pic>
      <p:sp>
        <p:nvSpPr>
          <p:cNvPr id="15" name="TextBox 14">
            <a:extLst>
              <a:ext uri="{FF2B5EF4-FFF2-40B4-BE49-F238E27FC236}">
                <a16:creationId xmlns:a16="http://schemas.microsoft.com/office/drawing/2014/main" xmlns="" id="{8DF0E2BB-834B-4BDC-B48D-EC3D515B7B17}"/>
              </a:ext>
            </a:extLst>
          </p:cNvPr>
          <p:cNvSpPr txBox="1"/>
          <p:nvPr/>
        </p:nvSpPr>
        <p:spPr>
          <a:xfrm>
            <a:off x="314940" y="1392542"/>
            <a:ext cx="5515589" cy="5262979"/>
          </a:xfrm>
          <a:prstGeom prst="rect">
            <a:avLst/>
          </a:prstGeom>
          <a:noFill/>
        </p:spPr>
        <p:txBody>
          <a:bodyPr wrap="square">
            <a:spAutoFit/>
          </a:bodyPr>
          <a:lstStyle/>
          <a:p>
            <a:r>
              <a:rPr lang="cy-GB" sz="1600" dirty="0"/>
              <a:t>Rydym yn uned fusnes o fewn cymdeithas dai Grŵp Cynefin sy'n darparu gwasanaethau o safon i:</a:t>
            </a:r>
          </a:p>
          <a:p>
            <a:pPr marL="285750" indent="-285750">
              <a:buFont typeface="Wingdings" panose="05000000000000000000" pitchFamily="2" charset="2"/>
              <a:buChar char="Ø"/>
            </a:pPr>
            <a:r>
              <a:rPr lang="cy-GB" sz="1600" dirty="0"/>
              <a:t>gefnogi pobl sy'n dioddef cam-drin domestig</a:t>
            </a:r>
          </a:p>
          <a:p>
            <a:pPr marL="285750" indent="-285750">
              <a:buFont typeface="Wingdings" panose="05000000000000000000" pitchFamily="2" charset="2"/>
              <a:buChar char="Ø"/>
            </a:pPr>
            <a:r>
              <a:rPr lang="cy-GB" sz="1600" dirty="0"/>
              <a:t>gefnogi pobl sydd mewn perygl o golli eu cartrefi ac atal digartrefedd</a:t>
            </a:r>
          </a:p>
          <a:p>
            <a:endParaRPr lang="cy-GB" sz="1600" dirty="0"/>
          </a:p>
          <a:p>
            <a:r>
              <a:rPr lang="cy-GB" sz="1600" dirty="0"/>
              <a:t>Rydym yn gweithio gydag unigolion a theuluoedd, gan gynnwys tenantiaid Grŵp Cynefin, o fewn pum sir yng Ngogledd Cymru: Ynys Môn, Gwynedd, Conwy, Sir Ddinbych a Wrecsam.</a:t>
            </a:r>
          </a:p>
          <a:p>
            <a:endParaRPr lang="cy-GB" sz="1600" dirty="0"/>
          </a:p>
          <a:p>
            <a:r>
              <a:rPr lang="cy-GB" sz="1600" dirty="0"/>
              <a:t>Mae'r cynlluniau’n cynnwys llochesi, cynlluniau tai â chymorth, gwasanaethau sy'n cefnogi plant a phobl ifanc, cefnogaeth yn y gymuned, a gwasanaeth cynghori trais domestig annibynnol.</a:t>
            </a:r>
          </a:p>
          <a:p>
            <a:endParaRPr lang="cy-GB" sz="1600" dirty="0"/>
          </a:p>
          <a:p>
            <a:r>
              <a:rPr lang="cy-GB" sz="1600" dirty="0"/>
              <a:t>Yn 2019/20 cefnogwyd 1701 o ddefnyddwyr gwasanaeth gan Gorwel, roedd 586 yn ddefnyddwyr gwasanaeth IDVA.</a:t>
            </a:r>
          </a:p>
          <a:p>
            <a:endParaRPr lang="cy-GB" sz="1600" dirty="0"/>
          </a:p>
          <a:p>
            <a:r>
              <a:rPr lang="cy-GB" sz="1600" dirty="0"/>
              <a:t>Rydym wedi ennill sawl gwobr, gan gynnwys Prosiect Digartrefedd y Flwyddyn 2019, gwobrau Tai’r DU a’r wobr Hyrwyddo annibyniaeth yng Ngwobrau Annibyniaeth Cymorth Cymru 2018.</a:t>
            </a:r>
          </a:p>
        </p:txBody>
      </p:sp>
      <p:sp>
        <p:nvSpPr>
          <p:cNvPr id="8" name="TextBox 7">
            <a:extLst>
              <a:ext uri="{FF2B5EF4-FFF2-40B4-BE49-F238E27FC236}">
                <a16:creationId xmlns:a16="http://schemas.microsoft.com/office/drawing/2014/main" xmlns="" id="{8DF0E2BB-834B-4BDC-B48D-EC3D515B7B17}"/>
              </a:ext>
            </a:extLst>
          </p:cNvPr>
          <p:cNvSpPr txBox="1"/>
          <p:nvPr/>
        </p:nvSpPr>
        <p:spPr>
          <a:xfrm>
            <a:off x="6253622" y="1364388"/>
            <a:ext cx="5736817" cy="5262979"/>
          </a:xfrm>
          <a:prstGeom prst="rect">
            <a:avLst/>
          </a:prstGeom>
          <a:noFill/>
        </p:spPr>
        <p:txBody>
          <a:bodyPr wrap="square">
            <a:spAutoFit/>
          </a:bodyPr>
          <a:lstStyle/>
          <a:p>
            <a:r>
              <a:rPr lang="en-US" sz="1600" dirty="0"/>
              <a:t>We are a business unit within </a:t>
            </a:r>
            <a:r>
              <a:rPr lang="en-US" sz="1600" dirty="0" err="1"/>
              <a:t>Grŵp</a:t>
            </a:r>
            <a:r>
              <a:rPr lang="en-US" sz="1600" dirty="0"/>
              <a:t> </a:t>
            </a:r>
            <a:r>
              <a:rPr lang="en-US" sz="1600" dirty="0" err="1"/>
              <a:t>Cynefin</a:t>
            </a:r>
            <a:r>
              <a:rPr lang="en-US" sz="1600" dirty="0"/>
              <a:t> housing association that provides quality services to:</a:t>
            </a:r>
          </a:p>
          <a:p>
            <a:pPr marL="285750" indent="-285750">
              <a:buFont typeface="Wingdings" panose="05000000000000000000" pitchFamily="2" charset="2"/>
              <a:buChar char="Ø"/>
            </a:pPr>
            <a:r>
              <a:rPr lang="en-US" sz="1600" dirty="0"/>
              <a:t>support people suffering from domestic abuse </a:t>
            </a:r>
          </a:p>
          <a:p>
            <a:pPr marL="285750" indent="-285750">
              <a:buFont typeface="Wingdings" panose="05000000000000000000" pitchFamily="2" charset="2"/>
              <a:buChar char="Ø"/>
            </a:pPr>
            <a:r>
              <a:rPr lang="en-US" sz="1600" dirty="0"/>
              <a:t>support people at risk of losing their homes and prevent homelessness</a:t>
            </a:r>
          </a:p>
          <a:p>
            <a:endParaRPr lang="en-US" sz="1600" dirty="0"/>
          </a:p>
          <a:p>
            <a:r>
              <a:rPr lang="en-US" sz="1600" dirty="0"/>
              <a:t>We work with individuals and families, including tenants of </a:t>
            </a:r>
            <a:r>
              <a:rPr lang="en-US" sz="1600" dirty="0" err="1"/>
              <a:t>Grŵp</a:t>
            </a:r>
            <a:r>
              <a:rPr lang="en-US" sz="1600" dirty="0"/>
              <a:t> </a:t>
            </a:r>
            <a:r>
              <a:rPr lang="en-US" sz="1600" dirty="0" err="1"/>
              <a:t>Cynefin</a:t>
            </a:r>
            <a:r>
              <a:rPr lang="en-US" sz="1600" dirty="0"/>
              <a:t>, within five  counties in north Wales: Anglesey, Gwynedd, </a:t>
            </a:r>
            <a:r>
              <a:rPr lang="en-US" sz="1600" dirty="0" err="1"/>
              <a:t>Conwy</a:t>
            </a:r>
            <a:r>
              <a:rPr lang="en-US" sz="1600" dirty="0"/>
              <a:t>, Denbighshire and Wrexham.</a:t>
            </a:r>
          </a:p>
          <a:p>
            <a:endParaRPr lang="en-US" sz="1600" dirty="0"/>
          </a:p>
          <a:p>
            <a:r>
              <a:rPr lang="en-US" sz="1600" dirty="0"/>
              <a:t>The projects include refuges, supported housing schemes, services supporting children and young people, support in the community and an independent domestic violence advisory service.</a:t>
            </a:r>
          </a:p>
          <a:p>
            <a:endParaRPr lang="en-US" sz="1600" dirty="0"/>
          </a:p>
          <a:p>
            <a:r>
              <a:rPr lang="en-US" sz="1600" dirty="0"/>
              <a:t>In 2019/20 1701 service users were supported by Gorwel, 586 were IDVA service users.</a:t>
            </a:r>
          </a:p>
          <a:p>
            <a:endParaRPr lang="en-US" sz="1600" dirty="0"/>
          </a:p>
          <a:p>
            <a:r>
              <a:rPr lang="en-US" sz="1600" dirty="0"/>
              <a:t>We have won several awards, including Homelessness Project of the Year 2019, UK Housing awards and the Promoting independence award at </a:t>
            </a:r>
            <a:r>
              <a:rPr lang="en-US" sz="1600" dirty="0" err="1"/>
              <a:t>Cymorth</a:t>
            </a:r>
            <a:r>
              <a:rPr lang="en-US" sz="1600" dirty="0"/>
              <a:t> </a:t>
            </a:r>
            <a:r>
              <a:rPr lang="en-US" sz="1600" dirty="0" err="1"/>
              <a:t>Cymru’s</a:t>
            </a:r>
            <a:r>
              <a:rPr lang="en-US" sz="1600" dirty="0"/>
              <a:t> Independence Awards 2018.</a:t>
            </a:r>
          </a:p>
        </p:txBody>
      </p:sp>
    </p:spTree>
    <p:extLst>
      <p:ext uri="{BB962C8B-B14F-4D97-AF65-F5344CB8AC3E}">
        <p14:creationId xmlns:p14="http://schemas.microsoft.com/office/powerpoint/2010/main" val="3097066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6209" y="163961"/>
            <a:ext cx="5571635" cy="6001643"/>
          </a:xfrm>
          <a:prstGeom prst="rect">
            <a:avLst/>
          </a:prstGeom>
          <a:noFill/>
        </p:spPr>
        <p:txBody>
          <a:bodyPr wrap="square" rtlCol="0">
            <a:spAutoFit/>
          </a:bodyPr>
          <a:lstStyle/>
          <a:p>
            <a:pPr algn="ctr"/>
            <a:endParaRPr lang="cy-GB" sz="1600" b="1" dirty="0"/>
          </a:p>
          <a:p>
            <a:pPr algn="ctr"/>
            <a:endParaRPr lang="cy-GB" sz="1600" b="1" dirty="0"/>
          </a:p>
          <a:p>
            <a:pPr algn="ctr"/>
            <a:endParaRPr lang="cy-GB" sz="1600" b="1" dirty="0"/>
          </a:p>
          <a:p>
            <a:pPr algn="ctr"/>
            <a:r>
              <a:rPr lang="cy-GB" sz="1600" b="1" dirty="0"/>
              <a:t>Beth mae pobl yn ei ddweud amdanon ni?</a:t>
            </a:r>
          </a:p>
          <a:p>
            <a:r>
              <a:rPr lang="cy-GB" sz="1600" dirty="0"/>
              <a:t>• “Hyfryd cael rhywun yno, fy helpu a fy nghefnogi gymaint wrth reoli fy arian a'm cartref.”</a:t>
            </a:r>
          </a:p>
          <a:p>
            <a:r>
              <a:rPr lang="cy-GB" sz="1600" dirty="0"/>
              <a:t>• “Maen nhw'n mynd y tu hwnt i’w dyletswydd. Mae staff cymorth wedi bod yn wych, y ffordd maen nhw'n siarad â chi, dydyn nhw byth yn edrych i lawr arnoch chi. ”</a:t>
            </a:r>
          </a:p>
          <a:p>
            <a:r>
              <a:rPr lang="cy-GB" sz="1600" dirty="0"/>
              <a:t>• “Fe wnaethant roi cefnogaeth a chefnogaeth emosiynol i mi gydag anawsterau mynediad gyda fy mhlentyn. Wedi bod trwy'r llysoedd ac wedi fy helpu gyda phethau cyfreithiol. Mae nhw’n fendith. ”</a:t>
            </a:r>
          </a:p>
          <a:p>
            <a:r>
              <a:rPr lang="cy-GB" sz="1600" dirty="0"/>
              <a:t>• “Maen nhw'n fy nghefnogi'n dda iawn, maen nhw'n delio gyda fy materion tai. Maen nhw wedi fy helpu gyda phrofedigaeth ac wedi fy rhoi mewn cysylltiad â'r tîm Iechyd Meddwl. ”</a:t>
            </a:r>
          </a:p>
          <a:p>
            <a:r>
              <a:rPr lang="cy-GB" sz="1600" dirty="0"/>
              <a:t>• “Mae fy ngweithiwr cymorth yn gwrando ac yn talu sylw, rwy'n teimlo'n gyffyrddus iawn yn ei chwmni. Os nad yw hi'n gwybod rhywbeth, fe ddaw yn ôl atoch gydag ateb. "</a:t>
            </a:r>
          </a:p>
          <a:p>
            <a:r>
              <a:rPr lang="cy-GB" sz="1600" dirty="0"/>
              <a:t>• “Ni allaf eu canmol ddigon. Nid wyf yn gwybod beth fyddwn i wedi'i wneud hebddyn nhw. "</a:t>
            </a:r>
          </a:p>
          <a:p>
            <a:r>
              <a:rPr lang="cy-GB" sz="1600" dirty="0"/>
              <a:t>• </a:t>
            </a:r>
            <a:r>
              <a:rPr lang="cy-GB" sz="1600" b="1" dirty="0"/>
              <a:t>Am bob £ 1 mae Gorwel yn ei fuddsoddi i atal Cam-drin Domestig, dychwelir gwerth cymdeithasol o £ 3.56 i unigolion a'r gymuned leol.</a:t>
            </a:r>
          </a:p>
        </p:txBody>
      </p:sp>
      <p:sp>
        <p:nvSpPr>
          <p:cNvPr id="5" name="TextBox 4"/>
          <p:cNvSpPr txBox="1"/>
          <p:nvPr/>
        </p:nvSpPr>
        <p:spPr>
          <a:xfrm>
            <a:off x="6287729" y="442451"/>
            <a:ext cx="5643716" cy="5509200"/>
          </a:xfrm>
          <a:prstGeom prst="rect">
            <a:avLst/>
          </a:prstGeom>
          <a:noFill/>
        </p:spPr>
        <p:txBody>
          <a:bodyPr wrap="square" rtlCol="0">
            <a:spAutoFit/>
          </a:bodyPr>
          <a:lstStyle/>
          <a:p>
            <a:pPr algn="ctr"/>
            <a:endParaRPr lang="en-US" sz="1600" b="1" dirty="0"/>
          </a:p>
          <a:p>
            <a:pPr algn="ctr"/>
            <a:endParaRPr lang="en-US" sz="1600" b="1" dirty="0"/>
          </a:p>
          <a:p>
            <a:pPr algn="ctr"/>
            <a:r>
              <a:rPr lang="en-US" sz="1600" b="1" dirty="0"/>
              <a:t>What do people say about us?</a:t>
            </a:r>
          </a:p>
          <a:p>
            <a:r>
              <a:rPr lang="en-US" sz="1600" dirty="0"/>
              <a:t>•“Lovely to have someone there, helped and supported me so much with managing my money and home.”</a:t>
            </a:r>
          </a:p>
          <a:p>
            <a:r>
              <a:rPr lang="en-US" sz="1600" dirty="0"/>
              <a:t>•“They go beyond the call of duty. Support staff have been fantastic, it’s the way they talk to you, they never look down on you.”</a:t>
            </a:r>
          </a:p>
          <a:p>
            <a:r>
              <a:rPr lang="en-US" sz="1600" dirty="0"/>
              <a:t>•“They gave me emotional support and support with access difficulties with my child. Been through the courts and helped me with legal things. A godsend.”</a:t>
            </a:r>
          </a:p>
          <a:p>
            <a:r>
              <a:rPr lang="en-US" sz="1600" dirty="0"/>
              <a:t>•“They support me very well, they are sorting my housing issues. They’ve helped me with bereavement and put me in touch with the Mental Health team.”</a:t>
            </a:r>
          </a:p>
          <a:p>
            <a:r>
              <a:rPr lang="en-US" sz="1600" dirty="0"/>
              <a:t>•“My support worker listens and pays attention, I feel very comfortable in her presence. If she doesn’t know something she will get back to you with an answer.”</a:t>
            </a:r>
          </a:p>
          <a:p>
            <a:r>
              <a:rPr lang="en-US" sz="1600" dirty="0"/>
              <a:t>•“I can’t praise them enough. I don’t know what I would have done without them.”</a:t>
            </a:r>
          </a:p>
          <a:p>
            <a:r>
              <a:rPr lang="en-US" sz="1600" b="1" dirty="0"/>
              <a:t>For every £1 </a:t>
            </a:r>
            <a:r>
              <a:rPr lang="en-US" sz="1600" b="1" dirty="0" err="1"/>
              <a:t>Gorwel</a:t>
            </a:r>
            <a:r>
              <a:rPr lang="en-US" sz="1600" b="1" dirty="0"/>
              <a:t> invests in preventing Domestic Abuse, £3.56 worth of social value is returned to individuals and the local community.</a:t>
            </a:r>
          </a:p>
        </p:txBody>
      </p:sp>
      <p:pic>
        <p:nvPicPr>
          <p:cNvPr id="3" name="Picture 2" descr="A picture containing drawing&#10;&#10;Description automatically generated">
            <a:extLst>
              <a:ext uri="{FF2B5EF4-FFF2-40B4-BE49-F238E27FC236}">
                <a16:creationId xmlns:a16="http://schemas.microsoft.com/office/drawing/2014/main" xmlns="" id="{B6043143-F7C5-47A9-B896-A9824C14818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4939" y="162847"/>
            <a:ext cx="1676093" cy="714400"/>
          </a:xfrm>
          <a:prstGeom prst="rect">
            <a:avLst/>
          </a:prstGeom>
        </p:spPr>
      </p:pic>
    </p:spTree>
    <p:extLst>
      <p:ext uri="{BB962C8B-B14F-4D97-AF65-F5344CB8AC3E}">
        <p14:creationId xmlns:p14="http://schemas.microsoft.com/office/powerpoint/2010/main" val="3294843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F636C4-9EE4-418C-9CFA-D748507D5972}"/>
              </a:ext>
            </a:extLst>
          </p:cNvPr>
          <p:cNvSpPr>
            <a:spLocks noGrp="1"/>
          </p:cNvSpPr>
          <p:nvPr>
            <p:ph type="ctrTitle"/>
          </p:nvPr>
        </p:nvSpPr>
        <p:spPr>
          <a:xfrm>
            <a:off x="471948" y="285136"/>
            <a:ext cx="9144000" cy="1443857"/>
          </a:xfrm>
        </p:spPr>
        <p:txBody>
          <a:bodyPr>
            <a:normAutofit/>
          </a:bodyPr>
          <a:lstStyle/>
          <a:p>
            <a:pPr algn="l"/>
            <a:r>
              <a:rPr lang="cy-GB" sz="4800" b="1" dirty="0"/>
              <a:t>Cefndir y gwasanaeth IDVA/ </a:t>
            </a:r>
            <a:r>
              <a:rPr lang="en-GB" sz="4800" b="1" dirty="0"/>
              <a:t>Background of the IDVA Service</a:t>
            </a:r>
          </a:p>
        </p:txBody>
      </p:sp>
      <p:sp>
        <p:nvSpPr>
          <p:cNvPr id="3" name="Subtitle 2">
            <a:extLst>
              <a:ext uri="{FF2B5EF4-FFF2-40B4-BE49-F238E27FC236}">
                <a16:creationId xmlns:a16="http://schemas.microsoft.com/office/drawing/2014/main" xmlns="" id="{3F957767-A388-469D-8EA4-39812B777590}"/>
              </a:ext>
            </a:extLst>
          </p:cNvPr>
          <p:cNvSpPr>
            <a:spLocks noGrp="1"/>
          </p:cNvSpPr>
          <p:nvPr>
            <p:ph type="subTitle" idx="1"/>
          </p:nvPr>
        </p:nvSpPr>
        <p:spPr>
          <a:xfrm>
            <a:off x="6244079" y="1799302"/>
            <a:ext cx="5506065" cy="4493342"/>
          </a:xfrm>
        </p:spPr>
        <p:txBody>
          <a:bodyPr>
            <a:normAutofit fontScale="77500" lnSpcReduction="20000"/>
          </a:bodyPr>
          <a:lstStyle/>
          <a:p>
            <a:pPr marL="342900" indent="-342900" algn="l">
              <a:buFont typeface="Arial" panose="020B0604020202020204" pitchFamily="34" charset="0"/>
              <a:buChar char="•"/>
            </a:pPr>
            <a:endParaRPr lang="en-GB" sz="2000" dirty="0"/>
          </a:p>
          <a:p>
            <a:pPr marL="342900" indent="-342900" algn="l">
              <a:lnSpc>
                <a:spcPct val="120000"/>
              </a:lnSpc>
              <a:buFont typeface="Arial" panose="020B0604020202020204" pitchFamily="34" charset="0"/>
              <a:buChar char="•"/>
            </a:pPr>
            <a:r>
              <a:rPr lang="en-GB" sz="2300" dirty="0"/>
              <a:t>Provides a specialist service for high risk victims of abuse in N Wales, with a</a:t>
            </a:r>
            <a:r>
              <a:rPr lang="en-GB" sz="2300" i="0" dirty="0">
                <a:effectLst/>
              </a:rPr>
              <a:t> particular focus on risk and risk management. </a:t>
            </a:r>
            <a:r>
              <a:rPr lang="en-GB" sz="2300" dirty="0"/>
              <a:t>We</a:t>
            </a:r>
            <a:r>
              <a:rPr lang="en-GB" sz="2300" i="0" dirty="0">
                <a:effectLst/>
              </a:rPr>
              <a:t> work directly with survivors to provide advice and support to help them make safety plans and understand the options they have. They also assist in accessing the full range of legal and non-legal services and resources and engage proactively in multi-agency work to keep victims/survivors and their children safe.</a:t>
            </a:r>
            <a:endParaRPr lang="en-GB" sz="2300" dirty="0"/>
          </a:p>
          <a:p>
            <a:pPr marL="342900" indent="-342900" algn="l">
              <a:lnSpc>
                <a:spcPct val="120000"/>
              </a:lnSpc>
              <a:buFont typeface="Arial" panose="020B0604020202020204" pitchFamily="34" charset="0"/>
              <a:buChar char="•"/>
            </a:pPr>
            <a:r>
              <a:rPr lang="en-GB" sz="2300" dirty="0"/>
              <a:t>Prior to April 2020, it was funded by the OPCC and managed separately between 5 organisations.</a:t>
            </a:r>
          </a:p>
          <a:p>
            <a:pPr marL="342900" indent="-342900" algn="l">
              <a:lnSpc>
                <a:spcPct val="120000"/>
              </a:lnSpc>
              <a:buFont typeface="Arial" panose="020B0604020202020204" pitchFamily="34" charset="0"/>
              <a:buChar char="•"/>
            </a:pPr>
            <a:r>
              <a:rPr lang="en-GB" sz="2300" dirty="0"/>
              <a:t>A need for a more consistent approach to commissioning, delivery and management and 24/7 response. </a:t>
            </a:r>
          </a:p>
          <a:p>
            <a:pPr marL="342900" indent="-342900" algn="l">
              <a:buFont typeface="Arial" panose="020B0604020202020204" pitchFamily="34" charset="0"/>
              <a:buChar char="•"/>
            </a:pPr>
            <a:endParaRPr lang="en-GB" dirty="0"/>
          </a:p>
        </p:txBody>
      </p:sp>
      <p:pic>
        <p:nvPicPr>
          <p:cNvPr id="5" name="Picture 4" descr="A picture containing text&#10;&#10;Description automatically generated">
            <a:extLst>
              <a:ext uri="{FF2B5EF4-FFF2-40B4-BE49-F238E27FC236}">
                <a16:creationId xmlns:a16="http://schemas.microsoft.com/office/drawing/2014/main" xmlns="" id="{CAC76108-4B1D-41F1-B4A1-5F3361F736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6639" y="263730"/>
            <a:ext cx="2324100" cy="1419225"/>
          </a:xfrm>
          <a:prstGeom prst="rect">
            <a:avLst/>
          </a:prstGeom>
        </p:spPr>
      </p:pic>
      <p:sp>
        <p:nvSpPr>
          <p:cNvPr id="6" name="Subtitle 2">
            <a:extLst>
              <a:ext uri="{FF2B5EF4-FFF2-40B4-BE49-F238E27FC236}">
                <a16:creationId xmlns:a16="http://schemas.microsoft.com/office/drawing/2014/main" xmlns="" id="{3F957767-A388-469D-8EA4-39812B777590}"/>
              </a:ext>
            </a:extLst>
          </p:cNvPr>
          <p:cNvSpPr txBox="1">
            <a:spLocks/>
          </p:cNvSpPr>
          <p:nvPr/>
        </p:nvSpPr>
        <p:spPr>
          <a:xfrm>
            <a:off x="368710" y="2151779"/>
            <a:ext cx="5604387" cy="414086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endParaRPr lang="en-GB" sz="2000" dirty="0"/>
          </a:p>
          <a:p>
            <a:pPr marL="342900" indent="-342900" algn="l">
              <a:buFont typeface="Arial" panose="020B0604020202020204" pitchFamily="34" charset="0"/>
              <a:buChar char="•"/>
            </a:pPr>
            <a:endParaRPr lang="en-GB" dirty="0"/>
          </a:p>
        </p:txBody>
      </p:sp>
      <p:sp>
        <p:nvSpPr>
          <p:cNvPr id="4" name="Rectangle 3"/>
          <p:cNvSpPr/>
          <p:nvPr/>
        </p:nvSpPr>
        <p:spPr>
          <a:xfrm>
            <a:off x="235974" y="2014550"/>
            <a:ext cx="5633884" cy="4524315"/>
          </a:xfrm>
          <a:prstGeom prst="rect">
            <a:avLst/>
          </a:prstGeom>
        </p:spPr>
        <p:txBody>
          <a:bodyPr wrap="square">
            <a:spAutoFit/>
          </a:bodyPr>
          <a:lstStyle/>
          <a:p>
            <a:pPr marL="285750" indent="-285750">
              <a:buFont typeface="Arial" panose="020B0604020202020204" pitchFamily="34" charset="0"/>
              <a:buChar char="•"/>
            </a:pPr>
            <a:r>
              <a:rPr lang="cy-GB" dirty="0"/>
              <a:t>Mae'n darparu gwasanaeth arbenigol i ddioddefwyr cam-drin risg uchel yng Nghymru, gyda ffocws penodol ar risg a rheoli risg. Rydym yn gweithio'n uniongyrchol gyda goroeswyr i ddarparu cyngor a chefnogaeth i'w helpu i wneud cynlluniau diogelwch a deall yr opsiynau sydd ganddynt. Maent hefyd yn cynorthwyo i gyrchu'r ystod lawn o wasanaethau ac adnoddau cyfreithiol ac eraill, ac yn cymryd rhan ragweithiol mewn gwaith </a:t>
            </a:r>
            <a:r>
              <a:rPr lang="cy-GB" dirty="0" err="1"/>
              <a:t>amlasiantaethol</a:t>
            </a:r>
            <a:r>
              <a:rPr lang="cy-GB" dirty="0"/>
              <a:t> i gadw dioddefwyr / goroeswyr a'u plant yn ddiogel.</a:t>
            </a:r>
          </a:p>
          <a:p>
            <a:pPr marL="285750" indent="-285750">
              <a:buFont typeface="Arial" panose="020B0604020202020204" pitchFamily="34" charset="0"/>
              <a:buChar char="•"/>
            </a:pPr>
            <a:endParaRPr lang="cy-GB" dirty="0"/>
          </a:p>
          <a:p>
            <a:pPr marL="285750" indent="-285750">
              <a:buFont typeface="Arial" panose="020B0604020202020204" pitchFamily="34" charset="0"/>
              <a:buChar char="•"/>
            </a:pPr>
            <a:r>
              <a:rPr lang="cy-GB" dirty="0"/>
              <a:t>Cyn Ebrill 2020, fe'i hariannwyd gan yr OPCC a'i reoli ar wahân rhwng 5 sefydliad.</a:t>
            </a:r>
          </a:p>
          <a:p>
            <a:pPr marL="285750" indent="-285750">
              <a:buFont typeface="Arial" panose="020B0604020202020204" pitchFamily="34" charset="0"/>
              <a:buChar char="•"/>
            </a:pPr>
            <a:endParaRPr lang="cy-GB" dirty="0"/>
          </a:p>
          <a:p>
            <a:pPr marL="285750" indent="-285750">
              <a:buFont typeface="Arial" panose="020B0604020202020204" pitchFamily="34" charset="0"/>
              <a:buChar char="•"/>
            </a:pPr>
            <a:r>
              <a:rPr lang="cy-GB" dirty="0"/>
              <a:t>Angen am ddull mwy cyson o gomisiynu, cyflenwi a rheoli ac ymateb 24/7.</a:t>
            </a:r>
          </a:p>
        </p:txBody>
      </p:sp>
    </p:spTree>
    <p:extLst>
      <p:ext uri="{BB962C8B-B14F-4D97-AF65-F5344CB8AC3E}">
        <p14:creationId xmlns:p14="http://schemas.microsoft.com/office/powerpoint/2010/main" val="628355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6CBC1D-544C-4DB6-AD04-D6EB310A6D00}"/>
              </a:ext>
            </a:extLst>
          </p:cNvPr>
          <p:cNvSpPr>
            <a:spLocks noGrp="1"/>
          </p:cNvSpPr>
          <p:nvPr>
            <p:ph type="ctrTitle"/>
          </p:nvPr>
        </p:nvSpPr>
        <p:spPr>
          <a:xfrm>
            <a:off x="452284" y="427704"/>
            <a:ext cx="9301316" cy="1218005"/>
          </a:xfrm>
        </p:spPr>
        <p:txBody>
          <a:bodyPr>
            <a:noAutofit/>
          </a:bodyPr>
          <a:lstStyle/>
          <a:p>
            <a:pPr algn="l"/>
            <a:r>
              <a:rPr lang="cy-GB" sz="4800" b="1" dirty="0"/>
              <a:t>Buddion Comisiynu Rhanbarthol</a:t>
            </a:r>
            <a:r>
              <a:rPr lang="en-GB" sz="4800" b="1" dirty="0"/>
              <a:t>/ Benefits of Regional Commissioning</a:t>
            </a:r>
          </a:p>
        </p:txBody>
      </p:sp>
      <p:sp>
        <p:nvSpPr>
          <p:cNvPr id="3" name="Subtitle 2">
            <a:extLst>
              <a:ext uri="{FF2B5EF4-FFF2-40B4-BE49-F238E27FC236}">
                <a16:creationId xmlns:a16="http://schemas.microsoft.com/office/drawing/2014/main" xmlns="" id="{EACF5C1F-CB27-48AB-B3F9-2196A0CD831C}"/>
              </a:ext>
            </a:extLst>
          </p:cNvPr>
          <p:cNvSpPr>
            <a:spLocks noGrp="1"/>
          </p:cNvSpPr>
          <p:nvPr>
            <p:ph type="subTitle" idx="1"/>
          </p:nvPr>
        </p:nvSpPr>
        <p:spPr>
          <a:xfrm>
            <a:off x="572655" y="1895168"/>
            <a:ext cx="4904509" cy="4505632"/>
          </a:xfrm>
        </p:spPr>
        <p:txBody>
          <a:bodyPr>
            <a:noAutofit/>
          </a:bodyPr>
          <a:lstStyle/>
          <a:p>
            <a:pPr marL="342900" indent="-342900" algn="l">
              <a:buFont typeface="Arial" panose="020B0604020202020204" pitchFamily="34" charset="0"/>
              <a:buChar char="•"/>
            </a:pPr>
            <a:r>
              <a:rPr lang="cy-GB" sz="1800" dirty="0"/>
              <a:t>Darparu gwasanaeth mwy cyson i ddiwallu anghenion dioddefwyr cam-drin domestig  risg uchel yng Ngogledd Cymru yn effeithiol</a:t>
            </a:r>
          </a:p>
          <a:p>
            <a:pPr marL="342900" indent="-342900" algn="l">
              <a:buFont typeface="Arial" panose="020B0604020202020204" pitchFamily="34" charset="0"/>
              <a:buChar char="•"/>
            </a:pPr>
            <a:r>
              <a:rPr lang="cy-GB" sz="1800" dirty="0"/>
              <a:t>Yn sefydlu meini prawf perfformiad a gwirio nodau meincnod - casglu a monitro data yn gyson, achrediadau safonau ansawdd ac ati.</a:t>
            </a:r>
          </a:p>
          <a:p>
            <a:pPr marL="342900" indent="-342900" algn="l">
              <a:buFont typeface="Arial" panose="020B0604020202020204" pitchFamily="34" charset="0"/>
              <a:buChar char="•"/>
            </a:pPr>
            <a:r>
              <a:rPr lang="cy-GB" sz="1800" dirty="0"/>
              <a:t>Brigdorri cyllidebau mewn perthynas â chostau rheoli (er enghraifft) gwahanol sefydliadau a buddsoddi'r costau ychwanegol hyn yn uniongyrchol i ddarparu gwasanaethau.</a:t>
            </a:r>
          </a:p>
          <a:p>
            <a:pPr marL="342900" indent="-342900" algn="l">
              <a:buFont typeface="Arial" panose="020B0604020202020204" pitchFamily="34" charset="0"/>
              <a:buChar char="•"/>
            </a:pPr>
            <a:r>
              <a:rPr lang="cy-GB" sz="1800" dirty="0"/>
              <a:t>Gwaith partneriaeth rhwng DASU a GORWEL</a:t>
            </a:r>
          </a:p>
        </p:txBody>
      </p:sp>
      <p:pic>
        <p:nvPicPr>
          <p:cNvPr id="5" name="Picture 4" descr="A picture containing text&#10;&#10;Description automatically generated">
            <a:extLst>
              <a:ext uri="{FF2B5EF4-FFF2-40B4-BE49-F238E27FC236}">
                <a16:creationId xmlns:a16="http://schemas.microsoft.com/office/drawing/2014/main" xmlns="" id="{54352ECE-CDED-4186-8130-128A86D25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3600" y="226484"/>
            <a:ext cx="2324100" cy="1419225"/>
          </a:xfrm>
          <a:prstGeom prst="rect">
            <a:avLst/>
          </a:prstGeom>
        </p:spPr>
      </p:pic>
      <p:sp>
        <p:nvSpPr>
          <p:cNvPr id="6" name="Subtitle 2">
            <a:extLst>
              <a:ext uri="{FF2B5EF4-FFF2-40B4-BE49-F238E27FC236}">
                <a16:creationId xmlns:a16="http://schemas.microsoft.com/office/drawing/2014/main" xmlns="" id="{EACF5C1F-CB27-48AB-B3F9-2196A0CD831C}"/>
              </a:ext>
            </a:extLst>
          </p:cNvPr>
          <p:cNvSpPr txBox="1">
            <a:spLocks/>
          </p:cNvSpPr>
          <p:nvPr/>
        </p:nvSpPr>
        <p:spPr>
          <a:xfrm>
            <a:off x="6554839" y="1895168"/>
            <a:ext cx="4981379" cy="45056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sz="1800" dirty="0"/>
              <a:t>Provides a more consistent service to effectively meet the needs of high risk victims of domestic abuse in North Wales</a:t>
            </a:r>
          </a:p>
          <a:p>
            <a:pPr marL="342900" indent="-342900" algn="l">
              <a:buFont typeface="Arial" panose="020B0604020202020204" pitchFamily="34" charset="0"/>
              <a:buChar char="•"/>
            </a:pPr>
            <a:r>
              <a:rPr lang="en-GB" sz="1800" dirty="0"/>
              <a:t>Establishes performance criteria and verifies benchmark goals – consistent data collection and monitoring, quality standards accreditations and so on.</a:t>
            </a:r>
          </a:p>
          <a:p>
            <a:pPr marL="342900" indent="-342900" algn="l">
              <a:buFont typeface="Arial" panose="020B0604020202020204" pitchFamily="34" charset="0"/>
              <a:buChar char="•"/>
            </a:pPr>
            <a:r>
              <a:rPr lang="en-GB" sz="1800" dirty="0"/>
              <a:t>Top-slicing budgets in regards to management costs (for example) of different organisations and directly investing these additional costs back into service delivery.</a:t>
            </a:r>
          </a:p>
          <a:p>
            <a:pPr marL="342900" indent="-342900" algn="l">
              <a:buFont typeface="Arial" panose="020B0604020202020204" pitchFamily="34" charset="0"/>
              <a:buChar char="•"/>
            </a:pPr>
            <a:r>
              <a:rPr lang="en-GB" sz="1800" dirty="0"/>
              <a:t>Partnership working between DASU &amp; GORWEL</a:t>
            </a:r>
          </a:p>
          <a:p>
            <a:pPr marL="342900" indent="-342900" algn="l">
              <a:buFont typeface="Arial" panose="020B0604020202020204" pitchFamily="34" charset="0"/>
              <a:buChar char="•"/>
            </a:pPr>
            <a:endParaRPr lang="en-GB" dirty="0"/>
          </a:p>
        </p:txBody>
      </p:sp>
    </p:spTree>
    <p:extLst>
      <p:ext uri="{BB962C8B-B14F-4D97-AF65-F5344CB8AC3E}">
        <p14:creationId xmlns:p14="http://schemas.microsoft.com/office/powerpoint/2010/main" val="2001178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DAAEB2-B3DE-46D5-98B3-A91EFB55139C}"/>
              </a:ext>
            </a:extLst>
          </p:cNvPr>
          <p:cNvSpPr>
            <a:spLocks noGrp="1"/>
          </p:cNvSpPr>
          <p:nvPr>
            <p:ph type="title"/>
          </p:nvPr>
        </p:nvSpPr>
        <p:spPr>
          <a:xfrm>
            <a:off x="700549" y="374957"/>
            <a:ext cx="8561438" cy="1325563"/>
          </a:xfrm>
        </p:spPr>
        <p:txBody>
          <a:bodyPr/>
          <a:lstStyle/>
          <a:p>
            <a:r>
              <a:rPr lang="en-GB" b="1" dirty="0" err="1"/>
              <a:t>Trosolwg</a:t>
            </a:r>
            <a:r>
              <a:rPr lang="en-GB" b="1" dirty="0"/>
              <a:t> </a:t>
            </a:r>
            <a:r>
              <a:rPr lang="en-GB" b="1" dirty="0" err="1"/>
              <a:t>o’r</a:t>
            </a:r>
            <a:r>
              <a:rPr lang="en-GB" b="1" dirty="0"/>
              <a:t> Contract IDVA NEWYDD/ Overview of NEW IDVA Contract</a:t>
            </a:r>
          </a:p>
        </p:txBody>
      </p:sp>
      <p:sp>
        <p:nvSpPr>
          <p:cNvPr id="3" name="Content Placeholder 2">
            <a:extLst>
              <a:ext uri="{FF2B5EF4-FFF2-40B4-BE49-F238E27FC236}">
                <a16:creationId xmlns:a16="http://schemas.microsoft.com/office/drawing/2014/main" xmlns="" id="{E22E742B-8FF2-4C16-87B4-02AE8154B95D}"/>
              </a:ext>
            </a:extLst>
          </p:cNvPr>
          <p:cNvSpPr>
            <a:spLocks noGrp="1"/>
          </p:cNvSpPr>
          <p:nvPr>
            <p:ph idx="1"/>
          </p:nvPr>
        </p:nvSpPr>
        <p:spPr>
          <a:xfrm>
            <a:off x="572729" y="2159716"/>
            <a:ext cx="5395452" cy="4376124"/>
          </a:xfrm>
        </p:spPr>
        <p:txBody>
          <a:bodyPr>
            <a:normAutofit/>
          </a:bodyPr>
          <a:lstStyle/>
          <a:p>
            <a:r>
              <a:rPr lang="cy-GB" sz="1800" dirty="0"/>
              <a:t>Cytundeb Partneriaeth Strategol gyda GORWEL a Heddlu Gogledd Cymru sy'n cwmpasu pob un o 6 sir Gogledd Cymru</a:t>
            </a:r>
          </a:p>
          <a:p>
            <a:r>
              <a:rPr lang="cy-GB" sz="1800" dirty="0"/>
              <a:t>Pwynt cyswllt unigol yn y gwasanaeth IDVA</a:t>
            </a:r>
          </a:p>
          <a:p>
            <a:r>
              <a:rPr lang="cy-GB" sz="1800" dirty="0"/>
              <a:t>Gweithio ar benwythnosau, gwasanaeth ar gael 7 diwrnod yr wythnos, 365 diwrnod y flwyddyn</a:t>
            </a:r>
          </a:p>
          <a:p>
            <a:r>
              <a:rPr lang="cy-GB" sz="1800" dirty="0"/>
              <a:t>Achrediad </a:t>
            </a:r>
            <a:r>
              <a:rPr lang="cy-GB" sz="1800" dirty="0" err="1"/>
              <a:t>Leading</a:t>
            </a:r>
            <a:r>
              <a:rPr lang="cy-GB" sz="1800" dirty="0"/>
              <a:t> </a:t>
            </a:r>
            <a:r>
              <a:rPr lang="cy-GB" sz="1800" dirty="0" err="1"/>
              <a:t>Lights</a:t>
            </a:r>
            <a:r>
              <a:rPr lang="cy-GB" sz="1800" dirty="0"/>
              <a:t> o fewn 12 mis ar ôl cyhoeddi'r contract</a:t>
            </a:r>
          </a:p>
          <a:p>
            <a:r>
              <a:rPr lang="cy-GB" sz="1800" dirty="0"/>
              <a:t>Cefnogaeth, goruchwyliaeth a rheolaeth gwasanaeth manwl</a:t>
            </a:r>
          </a:p>
          <a:p>
            <a:r>
              <a:rPr lang="cy-GB" sz="1800" dirty="0"/>
              <a:t>Cyfres therapiwtig o wasanaethau </a:t>
            </a:r>
            <a:r>
              <a:rPr lang="cy-GB" sz="1800" dirty="0" err="1"/>
              <a:t>cofleidiol</a:t>
            </a:r>
            <a:r>
              <a:rPr lang="cy-GB" sz="1800" dirty="0"/>
              <a:t> wedi'u hategu gan wasanaethau cymorth eraill DASU a GORWEL sydd ar gael i ddioddefwyr</a:t>
            </a:r>
          </a:p>
          <a:p>
            <a:endParaRPr lang="en-GB" sz="2000" dirty="0"/>
          </a:p>
          <a:p>
            <a:endParaRPr lang="en-GB" sz="2000" dirty="0"/>
          </a:p>
        </p:txBody>
      </p:sp>
      <p:pic>
        <p:nvPicPr>
          <p:cNvPr id="5" name="Picture 4" descr="A picture containing text&#10;&#10;Description automatically generated">
            <a:extLst>
              <a:ext uri="{FF2B5EF4-FFF2-40B4-BE49-F238E27FC236}">
                <a16:creationId xmlns:a16="http://schemas.microsoft.com/office/drawing/2014/main" xmlns="" id="{8331B03F-6940-4432-BF23-1E4625C099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2717" y="374956"/>
            <a:ext cx="2324100" cy="1419225"/>
          </a:xfrm>
          <a:prstGeom prst="rect">
            <a:avLst/>
          </a:prstGeom>
        </p:spPr>
      </p:pic>
      <p:sp>
        <p:nvSpPr>
          <p:cNvPr id="6" name="Content Placeholder 2">
            <a:extLst>
              <a:ext uri="{FF2B5EF4-FFF2-40B4-BE49-F238E27FC236}">
                <a16:creationId xmlns:a16="http://schemas.microsoft.com/office/drawing/2014/main" xmlns="" id="{E22E742B-8FF2-4C16-87B4-02AE8154B95D}"/>
              </a:ext>
            </a:extLst>
          </p:cNvPr>
          <p:cNvSpPr txBox="1">
            <a:spLocks/>
          </p:cNvSpPr>
          <p:nvPr/>
        </p:nvSpPr>
        <p:spPr>
          <a:xfrm>
            <a:off x="6341806" y="2184502"/>
            <a:ext cx="532501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t>Strategic Partnership agreement with GORWEL and North Wales Police covering all 6 counties of North Wales</a:t>
            </a:r>
          </a:p>
          <a:p>
            <a:r>
              <a:rPr lang="en-GB" sz="1800" dirty="0"/>
              <a:t>Single point of contact within the IDVA service</a:t>
            </a:r>
          </a:p>
          <a:p>
            <a:r>
              <a:rPr lang="en-GB" sz="1800" dirty="0"/>
              <a:t>Weekend working, service across 7 days a week, 365 days a year</a:t>
            </a:r>
          </a:p>
          <a:p>
            <a:r>
              <a:rPr lang="en-GB" sz="1800" dirty="0"/>
              <a:t>Leading Lights accreditation within 12 months of contract issued</a:t>
            </a:r>
          </a:p>
          <a:p>
            <a:r>
              <a:rPr lang="en-GB" sz="1800" dirty="0"/>
              <a:t>In depth support, supervision and management of service</a:t>
            </a:r>
          </a:p>
          <a:p>
            <a:r>
              <a:rPr lang="en-GB" sz="1800" dirty="0"/>
              <a:t>Wraparound therapeutic suite of services complemented by DASU and GORWEL’s other support services available to victims</a:t>
            </a:r>
          </a:p>
          <a:p>
            <a:endParaRPr lang="en-GB" b="1" dirty="0"/>
          </a:p>
          <a:p>
            <a:endParaRPr lang="en-GB" dirty="0"/>
          </a:p>
          <a:p>
            <a:endParaRPr lang="en-GB" dirty="0"/>
          </a:p>
          <a:p>
            <a:endParaRPr lang="en-GB" dirty="0"/>
          </a:p>
        </p:txBody>
      </p:sp>
    </p:spTree>
    <p:extLst>
      <p:ext uri="{BB962C8B-B14F-4D97-AF65-F5344CB8AC3E}">
        <p14:creationId xmlns:p14="http://schemas.microsoft.com/office/powerpoint/2010/main" val="1638629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D9B3E5-5DBF-462C-A367-82FC631E248D}"/>
              </a:ext>
            </a:extLst>
          </p:cNvPr>
          <p:cNvSpPr>
            <a:spLocks noGrp="1"/>
          </p:cNvSpPr>
          <p:nvPr>
            <p:ph type="title"/>
          </p:nvPr>
        </p:nvSpPr>
        <p:spPr/>
        <p:txBody>
          <a:bodyPr/>
          <a:lstStyle/>
          <a:p>
            <a:r>
              <a:rPr lang="en-GB" b="1" dirty="0" err="1"/>
              <a:t>Cipolwg</a:t>
            </a:r>
            <a:r>
              <a:rPr lang="en-GB" b="1" dirty="0"/>
              <a:t>: </a:t>
            </a:r>
            <a:r>
              <a:rPr lang="en-GB" b="1" dirty="0" err="1"/>
              <a:t>Ebrill</a:t>
            </a:r>
            <a:r>
              <a:rPr lang="en-GB" b="1" dirty="0"/>
              <a:t> – Medi 2020/ </a:t>
            </a:r>
            <a:br>
              <a:rPr lang="en-GB" b="1" dirty="0"/>
            </a:br>
            <a:r>
              <a:rPr lang="en-GB" b="1" dirty="0"/>
              <a:t>Snapshot: April-September 2020</a:t>
            </a:r>
          </a:p>
        </p:txBody>
      </p:sp>
      <p:sp>
        <p:nvSpPr>
          <p:cNvPr id="3" name="Content Placeholder 2">
            <a:extLst>
              <a:ext uri="{FF2B5EF4-FFF2-40B4-BE49-F238E27FC236}">
                <a16:creationId xmlns:a16="http://schemas.microsoft.com/office/drawing/2014/main" xmlns="" id="{E0B1C984-AAB7-4899-AEB5-9721D52060CE}"/>
              </a:ext>
            </a:extLst>
          </p:cNvPr>
          <p:cNvSpPr>
            <a:spLocks noGrp="1"/>
          </p:cNvSpPr>
          <p:nvPr>
            <p:ph idx="1"/>
          </p:nvPr>
        </p:nvSpPr>
        <p:spPr>
          <a:xfrm>
            <a:off x="6425381" y="1904282"/>
            <a:ext cx="5415117" cy="4427691"/>
          </a:xfrm>
        </p:spPr>
        <p:txBody>
          <a:bodyPr>
            <a:normAutofit/>
          </a:bodyPr>
          <a:lstStyle/>
          <a:p>
            <a:r>
              <a:rPr lang="en-GB" sz="1600" dirty="0"/>
              <a:t>DASU have supported 467 high risk victims of abuse: 433 women, 33 men</a:t>
            </a:r>
          </a:p>
          <a:p>
            <a:r>
              <a:rPr lang="en-GB" sz="1600" dirty="0"/>
              <a:t>We have received and supported 142 weekend referrals during this time.</a:t>
            </a:r>
          </a:p>
          <a:p>
            <a:r>
              <a:rPr lang="en-GB" sz="1600" dirty="0"/>
              <a:t>We have supported victims to access restraining orders, DVPO’s, stalking protection orders, non-Molestation orders, occupancy orders, and prohibited steps orders.</a:t>
            </a:r>
          </a:p>
          <a:p>
            <a:r>
              <a:rPr lang="en-GB" sz="1600" dirty="0"/>
              <a:t>We have also supported victims to access legal advice and child contact issues, supported victims through family courts, target hardening, food banks and food packs, and referrals for therapeutic support.</a:t>
            </a:r>
          </a:p>
          <a:p>
            <a:r>
              <a:rPr lang="en-GB" sz="1600" dirty="0"/>
              <a:t>Since April we have obtained over £500k additional funding through COVID emergency funds to support our IDVA and other services</a:t>
            </a:r>
          </a:p>
          <a:p>
            <a:endParaRPr lang="en-GB" dirty="0"/>
          </a:p>
        </p:txBody>
      </p:sp>
      <p:pic>
        <p:nvPicPr>
          <p:cNvPr id="5" name="Picture 4" descr="Logo&#10;&#10;Description automatically generated">
            <a:extLst>
              <a:ext uri="{FF2B5EF4-FFF2-40B4-BE49-F238E27FC236}">
                <a16:creationId xmlns:a16="http://schemas.microsoft.com/office/drawing/2014/main" xmlns="" id="{2FC80216-D968-4E3E-B333-721B38BB65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8420" y="294968"/>
            <a:ext cx="2164815" cy="1474092"/>
          </a:xfrm>
          <a:prstGeom prst="rect">
            <a:avLst/>
          </a:prstGeom>
        </p:spPr>
      </p:pic>
      <p:sp>
        <p:nvSpPr>
          <p:cNvPr id="6" name="Content Placeholder 2">
            <a:extLst>
              <a:ext uri="{FF2B5EF4-FFF2-40B4-BE49-F238E27FC236}">
                <a16:creationId xmlns:a16="http://schemas.microsoft.com/office/drawing/2014/main" xmlns="" id="{E0B1C984-AAB7-4899-AEB5-9721D52060CE}"/>
              </a:ext>
            </a:extLst>
          </p:cNvPr>
          <p:cNvSpPr txBox="1">
            <a:spLocks/>
          </p:cNvSpPr>
          <p:nvPr/>
        </p:nvSpPr>
        <p:spPr>
          <a:xfrm>
            <a:off x="479321" y="1904282"/>
            <a:ext cx="5567518" cy="46833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y-GB" sz="1600" dirty="0"/>
              <a:t>Mae DASU wedi cefnogi 467 o ddioddefwyr cam-drin risg uchel : 433 o ferched, 33 o ddynion</a:t>
            </a:r>
          </a:p>
          <a:p>
            <a:r>
              <a:rPr lang="cy-GB" sz="1600" dirty="0"/>
              <a:t>Rydym wedi derbyn a chefnogi 142 o atgyfeiriadau penwythnos yn ystod yr amser hwn.</a:t>
            </a:r>
          </a:p>
          <a:p>
            <a:r>
              <a:rPr lang="cy-GB" sz="1600" dirty="0"/>
              <a:t>Rydym wedi cefnogi dioddefwyr i gael mynediad at orchmynion atal, </a:t>
            </a:r>
            <a:r>
              <a:rPr lang="cy-GB" sz="1600" dirty="0" err="1"/>
              <a:t>DVPO’s</a:t>
            </a:r>
            <a:r>
              <a:rPr lang="cy-GB" sz="1600" dirty="0"/>
              <a:t>, gorchmynion amddiffyn </a:t>
            </a:r>
            <a:r>
              <a:rPr lang="cy-GB" sz="1600" dirty="0" err="1"/>
              <a:t>stelcio</a:t>
            </a:r>
            <a:r>
              <a:rPr lang="cy-GB" sz="1600" dirty="0"/>
              <a:t>, gorchmynion peidio ag ymyrryd, gorchmynion deiliadaeth, a gorchmynion camau gwaharddedig.</a:t>
            </a:r>
          </a:p>
          <a:p>
            <a:r>
              <a:rPr lang="cy-GB" sz="1600" dirty="0"/>
              <a:t>Rydym hefyd wedi cefnogi dioddefwyr i gael gafael ar gyngor cyfreithiol a materion cyswllt plant, wedi cefnogi dioddefwyr trwy lysoedd teulu, gwella diogelwch i ddioddefwyr, banciau bwyd a phecynnau bwyd, ac atgyfeiriadau am gymorth therapiwtig.</a:t>
            </a:r>
          </a:p>
          <a:p>
            <a:r>
              <a:rPr lang="cy-GB" sz="1600" dirty="0"/>
              <a:t>Ers mis Ebrill rydym wedi sicrhau dros £500k o arian ychwanegol trwy gronfeydd argyfwng COVID i gefnogi ein IDVA a gwasanaethau eraill</a:t>
            </a:r>
          </a:p>
        </p:txBody>
      </p:sp>
    </p:spTree>
    <p:extLst>
      <p:ext uri="{BB962C8B-B14F-4D97-AF65-F5344CB8AC3E}">
        <p14:creationId xmlns:p14="http://schemas.microsoft.com/office/powerpoint/2010/main" val="428256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E094A7-89C3-488D-BE3D-8640D39D3B94}"/>
              </a:ext>
            </a:extLst>
          </p:cNvPr>
          <p:cNvSpPr>
            <a:spLocks noGrp="1"/>
          </p:cNvSpPr>
          <p:nvPr>
            <p:ph type="title"/>
          </p:nvPr>
        </p:nvSpPr>
        <p:spPr>
          <a:xfrm>
            <a:off x="838200" y="365126"/>
            <a:ext cx="10515600" cy="1296898"/>
          </a:xfrm>
        </p:spPr>
        <p:txBody>
          <a:bodyPr>
            <a:normAutofit fontScale="90000"/>
          </a:bodyPr>
          <a:lstStyle/>
          <a:p>
            <a:r>
              <a:rPr lang="en-GB" b="1" dirty="0" err="1"/>
              <a:t>Deilliannau</a:t>
            </a:r>
            <a:r>
              <a:rPr lang="en-GB" b="1" dirty="0"/>
              <a:t> </a:t>
            </a:r>
            <a:r>
              <a:rPr lang="en-GB" b="1" dirty="0" err="1"/>
              <a:t>Cadarnhaol</a:t>
            </a:r>
            <a:r>
              <a:rPr lang="en-GB" b="1" dirty="0"/>
              <a:t>/ Positive Outcomes</a:t>
            </a:r>
            <a:r>
              <a:rPr lang="en-GB" dirty="0"/>
              <a:t/>
            </a:r>
            <a:br>
              <a:rPr lang="en-GB" dirty="0"/>
            </a:br>
            <a:endParaRPr lang="en-GB" dirty="0"/>
          </a:p>
        </p:txBody>
      </p:sp>
      <p:pic>
        <p:nvPicPr>
          <p:cNvPr id="5" name="Content Placeholder 4" descr="Logo&#10;&#10;Description automatically generated">
            <a:extLst>
              <a:ext uri="{FF2B5EF4-FFF2-40B4-BE49-F238E27FC236}">
                <a16:creationId xmlns:a16="http://schemas.microsoft.com/office/drawing/2014/main" xmlns="" id="{C78F764E-7E70-47BB-BDCB-14975DE7734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180527" y="64886"/>
            <a:ext cx="1813292" cy="1095854"/>
          </a:xfrm>
          <a:prstGeom prst="rect">
            <a:avLst/>
          </a:prstGeom>
        </p:spPr>
      </p:pic>
      <p:sp>
        <p:nvSpPr>
          <p:cNvPr id="7" name="TextBox 6">
            <a:extLst>
              <a:ext uri="{FF2B5EF4-FFF2-40B4-BE49-F238E27FC236}">
                <a16:creationId xmlns:a16="http://schemas.microsoft.com/office/drawing/2014/main" xmlns="" id="{DF068EE7-6E19-48A3-8483-10E6557B0F95}"/>
              </a:ext>
            </a:extLst>
          </p:cNvPr>
          <p:cNvSpPr txBox="1"/>
          <p:nvPr/>
        </p:nvSpPr>
        <p:spPr>
          <a:xfrm>
            <a:off x="294968" y="1250065"/>
            <a:ext cx="5698228" cy="5262979"/>
          </a:xfrm>
          <a:prstGeom prst="rect">
            <a:avLst/>
          </a:prstGeom>
          <a:noFill/>
        </p:spPr>
        <p:txBody>
          <a:bodyPr wrap="square">
            <a:spAutoFit/>
          </a:bodyPr>
          <a:lstStyle/>
          <a:p>
            <a:pPr marL="285750" indent="-285750">
              <a:buFont typeface="Wingdings" panose="05000000000000000000" pitchFamily="2" charset="2"/>
              <a:buChar char="Ø"/>
            </a:pPr>
            <a:r>
              <a:rPr lang="cy-GB" sz="1600" dirty="0"/>
              <a:t>Nododd 85% o ddioddefwyr deimlad cynyddol o ddiogelwch o ganlyniad i gefnogaeth.</a:t>
            </a:r>
          </a:p>
          <a:p>
            <a:pPr marL="285750" indent="-285750">
              <a:buFont typeface="Wingdings" panose="05000000000000000000" pitchFamily="2" charset="2"/>
              <a:buChar char="Ø"/>
            </a:pPr>
            <a:r>
              <a:rPr lang="cy-GB" sz="1600" dirty="0"/>
              <a:t>Nododd 91% o gleientiaid ganlyniad llwyddiannus yn gyffredinol o ganlyniad i gefnogaeth.</a:t>
            </a:r>
          </a:p>
          <a:p>
            <a:pPr marL="285750" indent="-285750">
              <a:buFont typeface="Arial" panose="020B0604020202020204" pitchFamily="34" charset="0"/>
              <a:buChar char="•"/>
            </a:pPr>
            <a:endParaRPr lang="cy-GB" sz="1600" dirty="0"/>
          </a:p>
          <a:p>
            <a:r>
              <a:rPr lang="cy-GB" sz="1600" b="1" dirty="0"/>
              <a:t>Adborth gan ddioddefwyr:</a:t>
            </a:r>
          </a:p>
          <a:p>
            <a:endParaRPr lang="cy-GB" sz="1600" dirty="0"/>
          </a:p>
          <a:p>
            <a:r>
              <a:rPr lang="cy-GB" sz="1600" dirty="0"/>
              <a:t>"Rydych chi wedi gwneud popeth o bosib i'm cefnogi ac wedi bod yn anhygoel ac rwy'n ddiolchgar iawn am yr holl gefnogaeth. Erbyn hyn, nid wyf yn teimlo ar fy mhen fy hun yng nghanol popeth."</a:t>
            </a:r>
          </a:p>
          <a:p>
            <a:endParaRPr lang="cy-GB" sz="1600" dirty="0"/>
          </a:p>
          <a:p>
            <a:r>
              <a:rPr lang="cy-GB" sz="1600" dirty="0"/>
              <a:t>"Diolch, chi yw'r unig un sydd wedi gwrando arnaf ac wedi cadw mewn cysylltiad. Ni allwn fod wedi gwneud dim o hyn heb eich help".</a:t>
            </a:r>
          </a:p>
          <a:p>
            <a:endParaRPr lang="cy-GB" sz="1600" dirty="0"/>
          </a:p>
          <a:p>
            <a:r>
              <a:rPr lang="cy-GB" sz="1600" dirty="0"/>
              <a:t>Cyfeiriodd adborth gan gleient digartref â chamddefnyddio sylweddau at loches y tu allan i'r ardal. "Diolch am beidio byth â rhoi’r gorau i’m cefnogi. Ni allwn fod wedi gwneud hyn heboch chi. Er fy mod yn nerfus ac yn bryderus am fod yn rhywle newydd, rwy’n teimlo’n ddiogel. Gallaf edrych ymlaen at y dyfodol a gobeithio cael rhywfaint o gyswllt gyda fy mhlant "</a:t>
            </a:r>
          </a:p>
        </p:txBody>
      </p:sp>
      <p:sp>
        <p:nvSpPr>
          <p:cNvPr id="6" name="TextBox 5">
            <a:extLst>
              <a:ext uri="{FF2B5EF4-FFF2-40B4-BE49-F238E27FC236}">
                <a16:creationId xmlns:a16="http://schemas.microsoft.com/office/drawing/2014/main" xmlns="" id="{DF068EE7-6E19-48A3-8483-10E6557B0F95}"/>
              </a:ext>
            </a:extLst>
          </p:cNvPr>
          <p:cNvSpPr txBox="1"/>
          <p:nvPr/>
        </p:nvSpPr>
        <p:spPr>
          <a:xfrm>
            <a:off x="6290464" y="1250065"/>
            <a:ext cx="5452265" cy="5262979"/>
          </a:xfrm>
          <a:prstGeom prst="rect">
            <a:avLst/>
          </a:prstGeom>
          <a:noFill/>
        </p:spPr>
        <p:txBody>
          <a:bodyPr wrap="square">
            <a:spAutoFit/>
          </a:bodyPr>
          <a:lstStyle/>
          <a:p>
            <a:pPr marL="285750" indent="-285750">
              <a:buFont typeface="Wingdings" panose="05000000000000000000" pitchFamily="2" charset="2"/>
              <a:buChar char="Ø"/>
            </a:pPr>
            <a:r>
              <a:rPr lang="en-GB" sz="1600" dirty="0"/>
              <a:t>85% of victims reported an increased feeling of safety as a result of support. </a:t>
            </a:r>
          </a:p>
          <a:p>
            <a:pPr marL="285750" indent="-285750">
              <a:buFont typeface="Wingdings" panose="05000000000000000000" pitchFamily="2" charset="2"/>
              <a:buChar char="Ø"/>
            </a:pPr>
            <a:r>
              <a:rPr lang="en-GB" sz="1600" dirty="0"/>
              <a:t>91% of clients identified as the outcome to be generally successful as a result of support.</a:t>
            </a:r>
          </a:p>
          <a:p>
            <a:pPr marL="285750" indent="-285750">
              <a:buFont typeface="Arial" panose="020B0604020202020204" pitchFamily="34" charset="0"/>
              <a:buChar char="•"/>
            </a:pPr>
            <a:endParaRPr lang="en-GB" sz="1600" b="1" dirty="0"/>
          </a:p>
          <a:p>
            <a:r>
              <a:rPr lang="en-GB" sz="1600" b="1" dirty="0"/>
              <a:t>Feedback from victims: </a:t>
            </a:r>
          </a:p>
          <a:p>
            <a:endParaRPr lang="en-GB" sz="1600" dirty="0"/>
          </a:p>
          <a:p>
            <a:r>
              <a:rPr lang="en-GB" sz="1600" dirty="0"/>
              <a:t>"You have done everything possibly to support me and have been amazing and I am really thankful for all the support. I now don't feel all alone in it all.” </a:t>
            </a:r>
          </a:p>
          <a:p>
            <a:endParaRPr lang="en-GB" sz="1600" dirty="0"/>
          </a:p>
          <a:p>
            <a:r>
              <a:rPr lang="en-GB" sz="1600" dirty="0"/>
              <a:t>"Thank you, you are the only one who has listened to me and has kept in touch. I couldn't have done any of this without your help". </a:t>
            </a:r>
          </a:p>
          <a:p>
            <a:endParaRPr lang="en-GB" sz="1600" dirty="0"/>
          </a:p>
          <a:p>
            <a:r>
              <a:rPr lang="en-GB" sz="1600" dirty="0"/>
              <a:t>Feedback from a homeless client with substance misuse referred to a refuge out of area. "Thank you for never giving up on me. I could never have done this without you. Even though I am nervous and anxious about being somewhere new, I feel safe. I can look forward to the future and hopefully have some contact with my kids" </a:t>
            </a:r>
          </a:p>
        </p:txBody>
      </p:sp>
    </p:spTree>
    <p:extLst>
      <p:ext uri="{BB962C8B-B14F-4D97-AF65-F5344CB8AC3E}">
        <p14:creationId xmlns:p14="http://schemas.microsoft.com/office/powerpoint/2010/main" val="3614580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6FF92D3C16432488248B0086B72DE71" ma:contentTypeVersion="12" ma:contentTypeDescription="Create a new document." ma:contentTypeScope="" ma:versionID="d5e8d35d2bc49af3caea53c9ebe6c427">
  <xsd:schema xmlns:xsd="http://www.w3.org/2001/XMLSchema" xmlns:xs="http://www.w3.org/2001/XMLSchema" xmlns:p="http://schemas.microsoft.com/office/2006/metadata/properties" xmlns:ns3="b9ea3091-1394-40b8-9bff-ed5a5d956c78" xmlns:ns4="4be356b6-ef57-4de3-ae80-cbd82be3a40a" targetNamespace="http://schemas.microsoft.com/office/2006/metadata/properties" ma:root="true" ma:fieldsID="e6ea41334b2654660e00e9cbce4be4af" ns3:_="" ns4:_="">
    <xsd:import namespace="b9ea3091-1394-40b8-9bff-ed5a5d956c78"/>
    <xsd:import namespace="4be356b6-ef57-4de3-ae80-cbd82be3a40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ea3091-1394-40b8-9bff-ed5a5d956c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be356b6-ef57-4de3-ae80-cbd82be3a40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79630A-0A10-46CE-9C9F-5682B3C8A35B}">
  <ds:schemaRefs>
    <ds:schemaRef ds:uri="http://purl.org/dc/elements/1.1/"/>
    <ds:schemaRef ds:uri="http://schemas.microsoft.com/office/2006/metadata/properties"/>
    <ds:schemaRef ds:uri="b9ea3091-1394-40b8-9bff-ed5a5d956c78"/>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4be356b6-ef57-4de3-ae80-cbd82be3a40a"/>
    <ds:schemaRef ds:uri="http://www.w3.org/XML/1998/namespace"/>
  </ds:schemaRefs>
</ds:datastoreItem>
</file>

<file path=customXml/itemProps2.xml><?xml version="1.0" encoding="utf-8"?>
<ds:datastoreItem xmlns:ds="http://schemas.openxmlformats.org/officeDocument/2006/customXml" ds:itemID="{91A27214-E852-4D9B-AB53-DB09D53D6D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ea3091-1394-40b8-9bff-ed5a5d956c78"/>
    <ds:schemaRef ds:uri="4be356b6-ef57-4de3-ae80-cbd82be3a4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3FCE6A-D995-486B-917B-E9B6205DB5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2665</Words>
  <Application>Microsoft Office PowerPoint</Application>
  <PresentationFormat>Custom</PresentationFormat>
  <Paragraphs>187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Uned Diogelwch Trais Teuluol Gogledd Cymru Domestic Abuse Safety Unit North Wales (DASU)</vt:lpstr>
      <vt:lpstr>Gorwel </vt:lpstr>
      <vt:lpstr>PowerPoint Presentation</vt:lpstr>
      <vt:lpstr>Cefndir y gwasanaeth IDVA/ Background of the IDVA Service</vt:lpstr>
      <vt:lpstr>Buddion Comisiynu Rhanbarthol/ Benefits of Regional Commissioning</vt:lpstr>
      <vt:lpstr>Trosolwg o’r Contract IDVA NEWYDD/ Overview of NEW IDVA Contract</vt:lpstr>
      <vt:lpstr>Cipolwg: Ebrill – Medi 2020/  Snapshot: April-September 2020</vt:lpstr>
      <vt:lpstr>Deilliannau Cadarnhaol/ Positive Outcomes </vt:lpstr>
      <vt:lpstr>Ymateb IDVA Rhanbarthol i COVID/  Regional IDVA Response to COVID </vt:lpstr>
      <vt:lpstr> Ymateb IDVA Rhanbarthol i COVID/ Regional IDVA Response to COVID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 Lewis</dc:creator>
  <cp:lastModifiedBy>Roberts, Hannah (Office of the P&amp;CC)</cp:lastModifiedBy>
  <cp:revision>56</cp:revision>
  <dcterms:created xsi:type="dcterms:W3CDTF">2020-10-22T10:14:05Z</dcterms:created>
  <dcterms:modified xsi:type="dcterms:W3CDTF">2020-11-11T13:35:01Z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0x01010026FF92D3C16432488248B0086B72DE71</vt:lpwstr>
  </property>
</Properties>
</file>