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2" r:id="rId2"/>
    <p:sldId id="273" r:id="rId3"/>
    <p:sldId id="274" r:id="rId4"/>
    <p:sldId id="275" r:id="rId5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16F"/>
    <a:srgbClr val="CD1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24BAD-13BF-401B-9F0F-790972ECEB7F}" v="7" dt="2022-07-04T13:01:24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4995" autoAdjust="0"/>
    <p:restoredTop sz="96433" autoAdjust="0"/>
  </p:normalViewPr>
  <p:slideViewPr>
    <p:cSldViewPr snapToGrid="0">
      <p:cViewPr varScale="1">
        <p:scale>
          <a:sx n="64" d="100"/>
          <a:sy n="64" d="100"/>
        </p:scale>
        <p:origin x="126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282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20282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0DDBE6A1-CA0B-412D-A286-F243301DE45B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1792288"/>
            <a:ext cx="8615362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2"/>
            <a:ext cx="7941310" cy="5652582"/>
          </a:xfrm>
          <a:prstGeom prst="rect">
            <a:avLst/>
          </a:prstGeom>
        </p:spPr>
        <p:txBody>
          <a:bodyPr vert="horz" lIns="138741" tIns="69370" rIns="138741" bIns="693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80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80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0B648A28-A32B-4AF9-8E50-FEF0C6B4E7D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832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48A28-A32B-4AF9-8E50-FEF0C6B4E7DB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57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48A28-A32B-4AF9-8E50-FEF0C6B4E7DB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21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48A28-A32B-4AF9-8E50-FEF0C6B4E7DB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927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48A28-A32B-4AF9-8E50-FEF0C6B4E7DB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675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0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9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72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26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5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4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24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0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89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69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DD80-2896-40E9-A8FD-0602C065F1AE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273B-68E9-4CF8-A930-4D4BAB7B95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7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2DD80-2896-40E9-A8FD-0602C065F1AE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8273B-68E9-4CF8-A930-4D4BAB7B953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hl" descr=" "/>
          <p:cNvSpPr txBox="1"/>
          <p:nvPr userDrawn="1"/>
        </p:nvSpPr>
        <p:spPr>
          <a:xfrm>
            <a:off x="0" y="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dirty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  <p:sp>
        <p:nvSpPr>
          <p:cNvPr id="8" name="fl" descr=" 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dirty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080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28675" y="391637"/>
            <a:ext cx="10534650" cy="817403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latin typeface="+mj-lt"/>
                <a:ea typeface="+mj-ea"/>
                <a:cs typeface="+mj-cs"/>
              </a:rPr>
              <a:t>ETHICAL PROCUREMENT STRAND ACTION PLAN 2022 – 2023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2500" dirty="0"/>
              <a:t>Promoting the development of ethical supply chains in the delivery of contracts for the police service in Wales</a:t>
            </a:r>
            <a:endParaRPr lang="en-US" sz="29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878FF5-4661-4C92-872D-AEC73A43F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454443"/>
              </p:ext>
            </p:extLst>
          </p:nvPr>
        </p:nvGraphicFramePr>
        <p:xfrm>
          <a:off x="312928" y="1629493"/>
          <a:ext cx="11566145" cy="3749585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{D113A9D2-9D6B-4929-AA2D-F23B5EE8CBE7}</a:tableStyleId>
              </a:tblPr>
              <a:tblGrid>
                <a:gridCol w="4013220">
                  <a:extLst>
                    <a:ext uri="{9D8B030D-6E8A-4147-A177-3AD203B41FA5}">
                      <a16:colId xmlns:a16="http://schemas.microsoft.com/office/drawing/2014/main" val="4272610071"/>
                    </a:ext>
                  </a:extLst>
                </a:gridCol>
                <a:gridCol w="3282257">
                  <a:extLst>
                    <a:ext uri="{9D8B030D-6E8A-4147-A177-3AD203B41FA5}">
                      <a16:colId xmlns:a16="http://schemas.microsoft.com/office/drawing/2014/main" val="2123425490"/>
                    </a:ext>
                  </a:extLst>
                </a:gridCol>
                <a:gridCol w="2135334">
                  <a:extLst>
                    <a:ext uri="{9D8B030D-6E8A-4147-A177-3AD203B41FA5}">
                      <a16:colId xmlns:a16="http://schemas.microsoft.com/office/drawing/2014/main" val="289516185"/>
                    </a:ext>
                  </a:extLst>
                </a:gridCol>
                <a:gridCol w="2135334">
                  <a:extLst>
                    <a:ext uri="{9D8B030D-6E8A-4147-A177-3AD203B41FA5}">
                      <a16:colId xmlns:a16="http://schemas.microsoft.com/office/drawing/2014/main" val="2605478471"/>
                    </a:ext>
                  </a:extLst>
                </a:gridCol>
              </a:tblGrid>
              <a:tr h="28696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 Ethical Procurement 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Why</a:t>
                      </a:r>
                      <a:endParaRPr lang="en-GB" sz="16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When</a:t>
                      </a:r>
                      <a:endParaRPr lang="en-GB" sz="16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u="none" strike="noStrike" kern="1200" cap="none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703402"/>
                  </a:ext>
                </a:extLst>
              </a:tr>
              <a:tr h="381047">
                <a:tc>
                  <a:txBody>
                    <a:bodyPr/>
                    <a:lstStyle/>
                    <a:p>
                      <a:pPr marL="0" indent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1.  Refresh the Modern Slavery Statement, summarise work completed during previous period and  produce an updated Action Plan for 2022-23;  publish on Police and Crime Commissioner's website.  </a:t>
                      </a:r>
                    </a:p>
                    <a:p>
                      <a:pPr marL="0" indent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This meets the Statutory Requirement to publish an annual Statement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Annually with Statement ready for publishing 31/07/22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DFR / Staff Officer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413660"/>
                  </a:ext>
                </a:extLst>
              </a:tr>
              <a:tr h="38104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2.  Strategic Procurement staff to complete the annual CIPS Ethical Procurement Training refresher.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Ensures Strategic Procurement staff keep abreast of ethical supply chain considerations </a:t>
                      </a: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Annually / 31/03/2023</a:t>
                      </a: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 of Procurement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98624"/>
                  </a:ext>
                </a:extLst>
              </a:tr>
              <a:tr h="630740">
                <a:tc>
                  <a:txBody>
                    <a:bodyPr/>
                    <a:lstStyle/>
                    <a:p>
                      <a:pPr marL="0" indent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3.  Establish a plan to review NWP higher risk suppliers with a view to applying a Risk Assessment Tool. 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Risk Assessment of suppliers identified as higher risk. We cannot assess all suppliers so this approach allows us to risk manage appropriately within our supply chain</a:t>
                      </a: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Agree higher risk areas of focus by 30/09/22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 of Procurement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136199"/>
                  </a:ext>
                </a:extLst>
              </a:tr>
              <a:tr h="38104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4. Procurement staff to consider incorporating the Supplier Risk Assessment Tool into contract mobilisation and ongoing contract management activity, to identify, evaluate and estimate the level of risk.</a:t>
                      </a: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Facilitates proportionate and appropriate identification and  risk management of supply chain risks</a:t>
                      </a: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 being applied by 30/09/22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 of Procurement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kern="1200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05691"/>
                  </a:ext>
                </a:extLst>
              </a:tr>
              <a:tr h="38104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5. Force to report payment performance statistics and publish quarterly on external website </a:t>
                      </a: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Meets statutory requirement</a:t>
                      </a: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Annually / 31/03/2023</a:t>
                      </a: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 of SSF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632706"/>
                  </a:ext>
                </a:extLst>
              </a:tr>
              <a:tr h="23991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6. Engage with the Blue Light Commercial ethical supply chain work with a view to implementing good practice in force. </a:t>
                      </a: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Makes best use of resources and shares the work across policing </a:t>
                      </a: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31/03/2023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 of Procurement</a:t>
                      </a:r>
                      <a:endParaRPr lang="en-GB" sz="1000" b="0" i="0" u="none" strike="noStrike" kern="1200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181512"/>
                  </a:ext>
                </a:extLst>
              </a:tr>
              <a:tr h="52217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7. Raise the reporting profile at a strategic level </a:t>
                      </a: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Ensure that Ethical procurement reporting is occurring at an appropriate level and frequency</a:t>
                      </a:r>
                      <a:endParaRPr lang="en-GB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Ongoing.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kern="1200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DFR / Staff Officer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 i="0" u="none" strike="noStrike" kern="1200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709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4960" y="494414"/>
            <a:ext cx="11409680" cy="817403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EMPLOYMENT STRAND ACTION PLAN 2022 – 2023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4800" dirty="0"/>
              <a:t>All Wales working to a common policy with buy-in across the organisations impacting mainstream and day to day business</a:t>
            </a:r>
            <a:endParaRPr lang="en-US" sz="4800" b="1" kern="1200" dirty="0">
              <a:solidFill>
                <a:schemeClr val="tx1"/>
              </a:solidFill>
              <a:highlight>
                <a:srgbClr val="FFFF00"/>
              </a:highligh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878FF5-4661-4C92-872D-AEC73A43F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245788"/>
              </p:ext>
            </p:extLst>
          </p:nvPr>
        </p:nvGraphicFramePr>
        <p:xfrm>
          <a:off x="314960" y="1513840"/>
          <a:ext cx="11409680" cy="322189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{D113A9D2-9D6B-4929-AA2D-F23B5EE8CBE7}</a:tableStyleId>
              </a:tblPr>
              <a:tblGrid>
                <a:gridCol w="3958930">
                  <a:extLst>
                    <a:ext uri="{9D8B030D-6E8A-4147-A177-3AD203B41FA5}">
                      <a16:colId xmlns:a16="http://schemas.microsoft.com/office/drawing/2014/main" val="4272610071"/>
                    </a:ext>
                  </a:extLst>
                </a:gridCol>
                <a:gridCol w="3237856">
                  <a:extLst>
                    <a:ext uri="{9D8B030D-6E8A-4147-A177-3AD203B41FA5}">
                      <a16:colId xmlns:a16="http://schemas.microsoft.com/office/drawing/2014/main" val="2123425490"/>
                    </a:ext>
                  </a:extLst>
                </a:gridCol>
                <a:gridCol w="2106447">
                  <a:extLst>
                    <a:ext uri="{9D8B030D-6E8A-4147-A177-3AD203B41FA5}">
                      <a16:colId xmlns:a16="http://schemas.microsoft.com/office/drawing/2014/main" val="289516185"/>
                    </a:ext>
                  </a:extLst>
                </a:gridCol>
                <a:gridCol w="2106447">
                  <a:extLst>
                    <a:ext uri="{9D8B030D-6E8A-4147-A177-3AD203B41FA5}">
                      <a16:colId xmlns:a16="http://schemas.microsoft.com/office/drawing/2014/main" val="1813356154"/>
                    </a:ext>
                  </a:extLst>
                </a:gridCol>
              </a:tblGrid>
              <a:tr h="2827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 Employment Action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Why</a:t>
                      </a:r>
                      <a:endParaRPr lang="en-GB" sz="1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When</a:t>
                      </a:r>
                      <a:endParaRPr lang="en-GB" sz="1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strike="noStrike" kern="1200" cap="none" spc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703402"/>
                  </a:ext>
                </a:extLst>
              </a:tr>
              <a:tr h="37544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 Ensure appropriate Whistleblowing channels are available and accessible to all employees.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Empower staff to raise suspicions of unlawful and unethical employment practices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Annually as part of Modern Slavery Statement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DFR / Staff Officer (via MDS Statement)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5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413660"/>
                  </a:ext>
                </a:extLst>
              </a:tr>
              <a:tr h="37544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Ensure all staff have access to watch MDS briefing videos on Modern Day Slavery by disseminating through Force channels.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Increases awareness of officers and staff , particularly relevant to those involved in expenditure or recruitment of workers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Ensure published on Forcenet by 30/09/22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 Exploitation Team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98624"/>
                  </a:ext>
                </a:extLst>
              </a:tr>
              <a:tr h="42432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3.Ensure that any ethical dilemma issues are submitted to the Force Ethics Board for consideration.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Improve awareness of ethical matters across the Force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Ongoing.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 of Procurement / DFR / All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136199"/>
                  </a:ext>
                </a:extLst>
              </a:tr>
              <a:tr h="37544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 Update our recruitment policy to so that it specifies our requirement for ethical employment. 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Supports commitment to ethical employment within the Force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31/03/2023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 of POD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05691"/>
                  </a:ext>
                </a:extLst>
              </a:tr>
              <a:tr h="37544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 Consider updating our employment contracts to ensure that employees are clear on our ethical employment requirements of them.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Supports commitment to ethical employment within the Force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5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31/03/2023</a:t>
                      </a:r>
                      <a:endParaRPr lang="en-GB" sz="1050" b="0" i="0" u="none" strike="noStrike" kern="1200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 of POD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632706"/>
                  </a:ext>
                </a:extLst>
              </a:tr>
              <a:tr h="23639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 Ensure the Ethical Employment Code of Practice is on the agenda of our Trade Unions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Supports commitment to ethical employment within the Force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5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30/09/2022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50" b="0" i="0" u="none" strike="noStrike" kern="1200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5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DFR / Staff Officer </a:t>
                      </a:r>
                      <a:endParaRPr lang="en-GB" sz="1050" b="0" i="0" u="none" strike="noStrike" kern="1200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18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7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28675" y="494414"/>
            <a:ext cx="10534650" cy="817403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ENVIRONMENT STRAND 2022 – 2023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700" dirty="0">
                <a:latin typeface="+mj-lt"/>
                <a:ea typeface="+mj-ea"/>
                <a:cs typeface="+mj-cs"/>
              </a:rPr>
              <a:t>Create a hostile environment for modern slavery</a:t>
            </a:r>
            <a:endParaRPr lang="en-US" sz="1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878FF5-4661-4C92-872D-AEC73A43F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779658"/>
              </p:ext>
            </p:extLst>
          </p:nvPr>
        </p:nvGraphicFramePr>
        <p:xfrm>
          <a:off x="314960" y="1513840"/>
          <a:ext cx="11560048" cy="3232914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{D113A9D2-9D6B-4929-AA2D-F23B5EE8CBE7}</a:tableStyleId>
              </a:tblPr>
              <a:tblGrid>
                <a:gridCol w="3774137">
                  <a:extLst>
                    <a:ext uri="{9D8B030D-6E8A-4147-A177-3AD203B41FA5}">
                      <a16:colId xmlns:a16="http://schemas.microsoft.com/office/drawing/2014/main" val="4272610071"/>
                    </a:ext>
                  </a:extLst>
                </a:gridCol>
                <a:gridCol w="3198197">
                  <a:extLst>
                    <a:ext uri="{9D8B030D-6E8A-4147-A177-3AD203B41FA5}">
                      <a16:colId xmlns:a16="http://schemas.microsoft.com/office/drawing/2014/main" val="2123425490"/>
                    </a:ext>
                  </a:extLst>
                </a:gridCol>
                <a:gridCol w="2293857">
                  <a:extLst>
                    <a:ext uri="{9D8B030D-6E8A-4147-A177-3AD203B41FA5}">
                      <a16:colId xmlns:a16="http://schemas.microsoft.com/office/drawing/2014/main" val="289516185"/>
                    </a:ext>
                  </a:extLst>
                </a:gridCol>
                <a:gridCol w="2293857">
                  <a:extLst>
                    <a:ext uri="{9D8B030D-6E8A-4147-A177-3AD203B41FA5}">
                      <a16:colId xmlns:a16="http://schemas.microsoft.com/office/drawing/2014/main" val="3678383802"/>
                    </a:ext>
                  </a:extLst>
                </a:gridCol>
              </a:tblGrid>
              <a:tr h="29724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Environment Action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cap="none" spc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When</a:t>
                      </a:r>
                      <a:endParaRPr lang="en-GB" sz="1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Who</a:t>
                      </a:r>
                      <a:endParaRPr lang="en-GB" sz="1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703402"/>
                  </a:ext>
                </a:extLst>
              </a:tr>
              <a:tr h="3947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  Ensure that Modern Slavery continues to be suitably considered and positioned in Policing priorities as part of the Strategic Planning process.  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Emphasis of Modern Slavery's position in the Police &amp; Crime Plan and Force Delivery Plan.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31/03/2023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CC / PCC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413660"/>
                  </a:ext>
                </a:extLst>
              </a:tr>
              <a:tr h="50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  Ensure that due consideration to creating a hostile environment for Modern Slavery is given when commissioning OPCC services. e.g. Modern Day Slavery Victim Help Centre.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Commissioned services target Modern Slavery specifically.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31/03/2023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OPCC Commissioning Officer</a:t>
                      </a: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136199"/>
                  </a:ext>
                </a:extLst>
              </a:tr>
              <a:tr h="4854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3.  Embed a culture of wider responsibility within the Force for all those involved in the procurement of goods and services regarding MDS beyond the core procurement team.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Strategic planning recognises that ethical procurement in the supply chain is one strand of a wider work stream.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Ensure periodic reporting  to Strategic Finance &amp; Resources Board / Ongoing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Head of Procurement</a:t>
                      </a: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05691"/>
                  </a:ext>
                </a:extLst>
              </a:tr>
              <a:tr h="3947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4.  Consider deliberate engagement with the local business community with a view to ensuring awareness and profile of the issues are involved.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Local events have been held and engaged with to increase the local awareness and profile of modern slavery.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31/03/2023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OPCC Scrutiny &amp; Policy Officer</a:t>
                      </a: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632706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  Ensure strong partnership working internally  across key internal stakeholders.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Strong working relationship across the organisations create a proactive environment against modern slavery within the organisation.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31/03/2023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 Exploitation Team</a:t>
                      </a:r>
                    </a:p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181512"/>
                  </a:ext>
                </a:extLst>
              </a:tr>
              <a:tr h="6915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6.  Ensure wider partnership working is occurring beyond policing engaging wider stakeholders and partners.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Welsh Policing’s approach is collaborative in Policing and with wider partners.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31/03/2023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 Exploitation Team</a:t>
                      </a:r>
                    </a:p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22" marR="4522" marT="4522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889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96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28675" y="494414"/>
            <a:ext cx="10534650" cy="877185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5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ENFORCEMENT STRAND ACTION PLAN 2022 – 2023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4000" dirty="0"/>
              <a:t>Improving intelligence gathering through compliance with the Code of Practice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878FF5-4661-4C92-872D-AEC73A43F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403020"/>
              </p:ext>
            </p:extLst>
          </p:nvPr>
        </p:nvGraphicFramePr>
        <p:xfrm>
          <a:off x="274320" y="2174240"/>
          <a:ext cx="11409680" cy="1733432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{D113A9D2-9D6B-4929-AA2D-F23B5EE8CBE7}</a:tableStyleId>
              </a:tblPr>
              <a:tblGrid>
                <a:gridCol w="3958930">
                  <a:extLst>
                    <a:ext uri="{9D8B030D-6E8A-4147-A177-3AD203B41FA5}">
                      <a16:colId xmlns:a16="http://schemas.microsoft.com/office/drawing/2014/main" val="4272610071"/>
                    </a:ext>
                  </a:extLst>
                </a:gridCol>
                <a:gridCol w="3237856">
                  <a:extLst>
                    <a:ext uri="{9D8B030D-6E8A-4147-A177-3AD203B41FA5}">
                      <a16:colId xmlns:a16="http://schemas.microsoft.com/office/drawing/2014/main" val="2123425490"/>
                    </a:ext>
                  </a:extLst>
                </a:gridCol>
                <a:gridCol w="2106447">
                  <a:extLst>
                    <a:ext uri="{9D8B030D-6E8A-4147-A177-3AD203B41FA5}">
                      <a16:colId xmlns:a16="http://schemas.microsoft.com/office/drawing/2014/main" val="289516185"/>
                    </a:ext>
                  </a:extLst>
                </a:gridCol>
                <a:gridCol w="2106447">
                  <a:extLst>
                    <a:ext uri="{9D8B030D-6E8A-4147-A177-3AD203B41FA5}">
                      <a16:colId xmlns:a16="http://schemas.microsoft.com/office/drawing/2014/main" val="1009491446"/>
                    </a:ext>
                  </a:extLst>
                </a:gridCol>
              </a:tblGrid>
              <a:tr h="2827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Enforcement Action </a:t>
                      </a: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Why</a:t>
                      </a:r>
                      <a:endParaRPr lang="en-GB" sz="1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When</a:t>
                      </a:r>
                      <a:endParaRPr lang="en-GB" sz="1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Who</a:t>
                      </a:r>
                      <a:endParaRPr lang="en-GB" sz="1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45" marR="2945" marT="5478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703402"/>
                  </a:ext>
                </a:extLst>
              </a:tr>
              <a:tr h="375446">
                <a:tc>
                  <a:txBody>
                    <a:bodyPr/>
                    <a:lstStyle/>
                    <a:p>
                      <a:pPr marL="228600" indent="-22860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GB" sz="11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Ensure operational officers have access to Modern Slavery Training as appropriate.</a:t>
                      </a:r>
                    </a:p>
                    <a:p>
                      <a:pPr marL="0" indent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45" marR="2945" marT="5478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Increases officers and staff awareness of modern slavery issues</a:t>
                      </a:r>
                    </a:p>
                  </a:txBody>
                  <a:tcPr marL="2945" marR="2945" marT="5478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Review annual utilisation of MDS NCALT training by </a:t>
                      </a:r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31/03/2023</a:t>
                      </a:r>
                      <a:endParaRPr lang="en-GB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45" marR="2945" marT="5478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 of Training</a:t>
                      </a:r>
                    </a:p>
                  </a:txBody>
                  <a:tcPr marL="2945" marR="2945" marT="5478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413660"/>
                  </a:ext>
                </a:extLst>
              </a:tr>
              <a:tr h="37544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Link with PSD to establish process to ensure officers are aware of the Welsh Government Code of Practice when submitting a business Interest form.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945" marR="2945" marT="5478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Raises awareness of ethical employment practices in the businesses where our staff have influence</a:t>
                      </a:r>
                    </a:p>
                  </a:txBody>
                  <a:tcPr marL="2945" marR="2945" marT="5478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30/09/22</a:t>
                      </a:r>
                    </a:p>
                  </a:txBody>
                  <a:tcPr marL="2945" marR="2945" marT="5478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 of PSD</a:t>
                      </a:r>
                    </a:p>
                  </a:txBody>
                  <a:tcPr marL="2945" marR="2945" marT="54784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98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419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4809</TotalTime>
  <Words>950</Words>
  <Application>Microsoft Office PowerPoint</Application>
  <PresentationFormat>Widescreen</PresentationFormat>
  <Paragraphs>113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Microsoft Sans Serif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Freeman,Sian swp54890</dc:creator>
  <cp:lastModifiedBy>Seb Phillips (92655) National Police Chiefs Council</cp:lastModifiedBy>
  <cp:revision>30</cp:revision>
  <dcterms:created xsi:type="dcterms:W3CDTF">2021-02-26T16:10:30Z</dcterms:created>
  <dcterms:modified xsi:type="dcterms:W3CDTF">2022-07-21T10:42:55Z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f8fe5-b7b7-4df7-b38d-1c61ac2f6639_Enabled">
    <vt:lpwstr>true</vt:lpwstr>
  </property>
  <property fmtid="{D5CDD505-2E9C-101B-9397-08002B2CF9AE}" pid="3" name="MSIP_Label_66cf8fe5-b7b7-4df7-b38d-1c61ac2f6639_SetDate">
    <vt:lpwstr>2021-02-26T16:28:06Z</vt:lpwstr>
  </property>
  <property fmtid="{D5CDD505-2E9C-101B-9397-08002B2CF9AE}" pid="4" name="MSIP_Label_66cf8fe5-b7b7-4df7-b38d-1c61ac2f6639_Method">
    <vt:lpwstr>Standard</vt:lpwstr>
  </property>
  <property fmtid="{D5CDD505-2E9C-101B-9397-08002B2CF9AE}" pid="5" name="MSIP_Label_66cf8fe5-b7b7-4df7-b38d-1c61ac2f6639_Name">
    <vt:lpwstr>66cf8fe5-b7b7-4df7-b38d-1c61ac2f6639</vt:lpwstr>
  </property>
  <property fmtid="{D5CDD505-2E9C-101B-9397-08002B2CF9AE}" pid="6" name="MSIP_Label_66cf8fe5-b7b7-4df7-b38d-1c61ac2f6639_SiteId">
    <vt:lpwstr>270c2f4d-fd0c-4f08-92a9-e5bdd8a87e09</vt:lpwstr>
  </property>
  <property fmtid="{D5CDD505-2E9C-101B-9397-08002B2CF9AE}" pid="7" name="MSIP_Label_66cf8fe5-b7b7-4df7-b38d-1c61ac2f6639_ActionId">
    <vt:lpwstr>d119f013-0795-4aa7-be59-2e027e0512b6</vt:lpwstr>
  </property>
  <property fmtid="{D5CDD505-2E9C-101B-9397-08002B2CF9AE}" pid="8" name="MSIP_Label_66cf8fe5-b7b7-4df7-b38d-1c61ac2f6639_ContentBits">
    <vt:lpwstr>0</vt:lpwstr>
  </property>
  <property fmtid="{D5CDD505-2E9C-101B-9397-08002B2CF9AE}" pid="9" name="MSIP_Label_1677b0f2-b1ce-46d1-8668-d6acde8963a7_Enabled">
    <vt:lpwstr>true</vt:lpwstr>
  </property>
  <property fmtid="{D5CDD505-2E9C-101B-9397-08002B2CF9AE}" pid="10" name="MSIP_Label_1677b0f2-b1ce-46d1-8668-d6acde8963a7_SetDate">
    <vt:lpwstr>2022-06-15T13:17:46Z</vt:lpwstr>
  </property>
  <property fmtid="{D5CDD505-2E9C-101B-9397-08002B2CF9AE}" pid="11" name="MSIP_Label_1677b0f2-b1ce-46d1-8668-d6acde8963a7_Method">
    <vt:lpwstr>Standard</vt:lpwstr>
  </property>
  <property fmtid="{D5CDD505-2E9C-101B-9397-08002B2CF9AE}" pid="12" name="MSIP_Label_1677b0f2-b1ce-46d1-8668-d6acde8963a7_Name">
    <vt:lpwstr>OFFICIAL</vt:lpwstr>
  </property>
  <property fmtid="{D5CDD505-2E9C-101B-9397-08002B2CF9AE}" pid="13" name="MSIP_Label_1677b0f2-b1ce-46d1-8668-d6acde8963a7_SiteId">
    <vt:lpwstr>4e86b176-a10e-43bd-8d27-927f44d0e665</vt:lpwstr>
  </property>
  <property fmtid="{D5CDD505-2E9C-101B-9397-08002B2CF9AE}" pid="14" name="MSIP_Label_1677b0f2-b1ce-46d1-8668-d6acde8963a7_ActionId">
    <vt:lpwstr>9fec40d1-a646-4c25-8c12-75d29dcd69a0</vt:lpwstr>
  </property>
  <property fmtid="{D5CDD505-2E9C-101B-9397-08002B2CF9AE}" pid="15" name="MSIP_Label_1677b0f2-b1ce-46d1-8668-d6acde8963a7_ContentBits">
    <vt:lpwstr>0</vt:lpwstr>
  </property>
</Properties>
</file>