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9" r:id="rId3"/>
    <p:sldId id="267" r:id="rId4"/>
    <p:sldId id="268" r:id="rId5"/>
    <p:sldId id="279" r:id="rId6"/>
    <p:sldId id="280" r:id="rId7"/>
    <p:sldId id="263" r:id="rId8"/>
    <p:sldId id="264" r:id="rId9"/>
    <p:sldId id="283" r:id="rId10"/>
    <p:sldId id="281" r:id="rId11"/>
    <p:sldId id="284" r:id="rId12"/>
    <p:sldId id="271" r:id="rId13"/>
    <p:sldId id="273" r:id="rId14"/>
    <p:sldId id="275" r:id="rId15"/>
    <p:sldId id="274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0EC"/>
    <a:srgbClr val="809BC8"/>
    <a:srgbClr val="4978B1"/>
    <a:srgbClr val="3C6494"/>
    <a:srgbClr val="B9CD96"/>
    <a:srgbClr val="89A54E"/>
    <a:srgbClr val="FAC3A8"/>
    <a:srgbClr val="F79646"/>
    <a:srgbClr val="CC7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6" y="5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029348307398707"/>
          <c:y val="0.14457845905368977"/>
          <c:w val="0.3100989204188408"/>
          <c:h val="0.474687590576448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'2020'!$P$39:$P$40</c:f>
              <c:strCache>
                <c:ptCount val="2"/>
                <c:pt idx="0">
                  <c:v>DEP</c:v>
                </c:pt>
                <c:pt idx="1">
                  <c:v>Checkpoint</c:v>
                </c:pt>
              </c:strCache>
            </c:strRef>
          </c:cat>
          <c:val>
            <c:numRef>
              <c:f>'2020'!$Q$39:$Q$40</c:f>
              <c:numCache>
                <c:formatCode>General</c:formatCode>
                <c:ptCount val="2"/>
                <c:pt idx="0">
                  <c:v>271</c:v>
                </c:pt>
                <c:pt idx="1">
                  <c:v>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4F002-8485-421C-AB84-50AE60EF30C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60847-1098-476A-A9FC-88F96704D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9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60847-1098-476A-A9FC-88F96704D6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42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233D7B-2E9F-49E1-B00A-43B59910C38A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>
              <a:solidFill>
                <a:srgbClr val="2AC2BB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55576F-3E73-4A3C-97DC-E64095A1E9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44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3D7B-2E9F-49E1-B00A-43B59910C38A}" type="datetimeFigureOut">
              <a:rPr lang="en-GB" smtClean="0">
                <a:solidFill>
                  <a:prstClr val="black"/>
                </a:solidFill>
              </a:rPr>
              <a:pPr/>
              <a:t>19/11/2020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5576F-3E73-4A3C-97DC-E64095A1E92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3D7B-2E9F-49E1-B00A-43B59910C38A}" type="datetimeFigureOut">
              <a:rPr lang="en-GB" smtClean="0">
                <a:solidFill>
                  <a:prstClr val="black"/>
                </a:solidFill>
              </a:rPr>
              <a:pPr/>
              <a:t>19/11/2020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5576F-3E73-4A3C-97DC-E64095A1E92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85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3D7B-2E9F-49E1-B00A-43B59910C38A}" type="datetimeFigureOut">
              <a:rPr lang="en-GB" smtClean="0">
                <a:solidFill>
                  <a:prstClr val="black"/>
                </a:solidFill>
              </a:rPr>
              <a:pPr/>
              <a:t>19/11/2020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5576F-3E73-4A3C-97DC-E64095A1E92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6619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3D7B-2E9F-49E1-B00A-43B59910C38A}" type="datetimeFigureOut">
              <a:rPr lang="en-GB" smtClean="0">
                <a:solidFill>
                  <a:prstClr val="white"/>
                </a:solidFill>
              </a:rPr>
              <a:pPr/>
              <a:t>19/11/2020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5576F-3E73-4A3C-97DC-E64095A1E925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24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3D7B-2E9F-49E1-B00A-43B59910C38A}" type="datetimeFigureOut">
              <a:rPr lang="en-GB" smtClean="0">
                <a:solidFill>
                  <a:prstClr val="white"/>
                </a:solidFill>
              </a:rPr>
              <a:pPr/>
              <a:t>19/11/2020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5576F-3E73-4A3C-97DC-E64095A1E925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4824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3D7B-2E9F-49E1-B00A-43B59910C38A}" type="datetimeFigureOut">
              <a:rPr lang="en-GB" smtClean="0">
                <a:solidFill>
                  <a:prstClr val="black"/>
                </a:solidFill>
              </a:rPr>
              <a:pPr/>
              <a:t>19/11/2020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5576F-3E73-4A3C-97DC-E64095A1E92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940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3D7B-2E9F-49E1-B00A-43B59910C38A}" type="datetimeFigureOut">
              <a:rPr lang="en-GB" smtClean="0">
                <a:solidFill>
                  <a:prstClr val="white"/>
                </a:solidFill>
              </a:rPr>
              <a:pPr/>
              <a:t>19/11/2020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5576F-3E73-4A3C-97DC-E64095A1E925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70924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3D7B-2E9F-49E1-B00A-43B59910C38A}" type="datetimeFigureOut">
              <a:rPr lang="en-GB" smtClean="0">
                <a:solidFill>
                  <a:prstClr val="black"/>
                </a:solidFill>
              </a:rPr>
              <a:pPr/>
              <a:t>19/11/2020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5576F-3E73-4A3C-97DC-E64095A1E92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5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233D7B-2E9F-49E1-B00A-43B59910C38A}" type="datetimeFigureOut">
              <a:rPr lang="en-GB" smtClean="0">
                <a:solidFill>
                  <a:prstClr val="black"/>
                </a:solidFill>
              </a:rPr>
              <a:pPr/>
              <a:t>19/11/2020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5576F-3E73-4A3C-97DC-E64095A1E92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233D7B-2E9F-49E1-B00A-43B59910C38A}" type="datetimeFigureOut">
              <a:rPr lang="en-GB" smtClean="0">
                <a:solidFill>
                  <a:prstClr val="white"/>
                </a:solidFill>
              </a:rPr>
              <a:pPr/>
              <a:t>19/11/2020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55576F-3E73-4A3C-97DC-E64095A1E925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397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233D7B-2E9F-49E1-B00A-43B59910C38A}" type="datetimeFigureOut">
              <a:rPr lang="en-GB" smtClean="0">
                <a:solidFill>
                  <a:prstClr val="black"/>
                </a:solidFill>
              </a:rPr>
              <a:pPr/>
              <a:t>19/11/2020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55576F-3E73-4A3C-97DC-E64095A1E92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86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844408" cy="276616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Checkpoint Cymru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Y </a:t>
            </a:r>
            <a:r>
              <a:rPr lang="en-GB" dirty="0" err="1">
                <a:solidFill>
                  <a:schemeClr val="tx1"/>
                </a:solidFill>
              </a:rPr>
              <a:t>F</a:t>
            </a:r>
            <a:r>
              <a:rPr lang="en-GB" dirty="0" err="1" smtClean="0">
                <a:solidFill>
                  <a:schemeClr val="tx1"/>
                </a:solidFill>
              </a:rPr>
              <a:t>lwyddyn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Gyntaf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The First Year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Anna Baker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36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en-GB" dirty="0" err="1" smtClean="0"/>
              <a:t>Niferoedd</a:t>
            </a:r>
            <a:r>
              <a:rPr lang="en-GB" dirty="0" smtClean="0"/>
              <a:t> Checkpoint ag RAC</a:t>
            </a:r>
            <a:br>
              <a:rPr lang="en-GB" dirty="0" smtClean="0"/>
            </a:br>
            <a:r>
              <a:rPr lang="en-GB" dirty="0" smtClean="0"/>
              <a:t>Checkpoint Numbers and DEP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337334"/>
              </p:ext>
            </p:extLst>
          </p:nvPr>
        </p:nvGraphicFramePr>
        <p:xfrm>
          <a:off x="683568" y="2049612"/>
          <a:ext cx="7931224" cy="3388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048578"/>
              </p:ext>
            </p:extLst>
          </p:nvPr>
        </p:nvGraphicFramePr>
        <p:xfrm>
          <a:off x="1331640" y="1988840"/>
          <a:ext cx="5688632" cy="3339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386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9" grpId="0">
        <p:bldAsOne/>
      </p:bldGraphic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2" t="2201" r="33782" b="5836"/>
          <a:stretch/>
        </p:blipFill>
        <p:spPr bwMode="auto">
          <a:xfrm>
            <a:off x="323529" y="266700"/>
            <a:ext cx="5632772" cy="461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323802" y="1183184"/>
            <a:ext cx="3104181" cy="29658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933432" y="2481466"/>
            <a:ext cx="1810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Types of offences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99" t="2201" r="749" b="5836"/>
          <a:stretch/>
        </p:blipFill>
        <p:spPr bwMode="auto">
          <a:xfrm>
            <a:off x="5665465" y="266700"/>
            <a:ext cx="2995936" cy="461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0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66997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Kaleidoscope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err="1" smtClean="0"/>
              <a:t>Cais</a:t>
            </a: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err="1" smtClean="0"/>
              <a:t>Wallich</a:t>
            </a: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err="1" smtClean="0"/>
              <a:t>Gorwel</a:t>
            </a: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DASU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NWWC – Pathfinder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BIPBC / BCUBH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err="1" smtClean="0"/>
              <a:t>Hafal</a:t>
            </a: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err="1" smtClean="0"/>
              <a:t>AGaP</a:t>
            </a:r>
            <a:r>
              <a:rPr lang="en-GB" dirty="0" smtClean="0"/>
              <a:t>/DWP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Asiantaethau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Agencies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83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844408" cy="2232248"/>
          </a:xfrm>
        </p:spPr>
        <p:txBody>
          <a:bodyPr>
            <a:normAutofit/>
          </a:bodyPr>
          <a:lstStyle/>
          <a:p>
            <a:pPr algn="ctr"/>
            <a:r>
              <a:rPr lang="en-GB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Astudiaethau</a:t>
            </a: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Achos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Studies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27584" y="33265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4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44408" cy="468052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effectLst/>
              </a:rPr>
              <a:t> </a:t>
            </a:r>
            <a:r>
              <a:rPr lang="en-GB" dirty="0">
                <a:effectLst/>
              </a:rPr>
              <a:t>‘Really helpful and for the first time in years a feeling that I was not walking alone with my mental health issues and the problems that caused them’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2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844408" cy="460851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“</a:t>
            </a:r>
            <a:r>
              <a:rPr lang="en-GB" dirty="0" err="1" smtClean="0">
                <a:solidFill>
                  <a:schemeClr val="tx1"/>
                </a:solidFill>
              </a:rPr>
              <a:t>Defnyddiol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iawn</a:t>
            </a:r>
            <a:r>
              <a:rPr lang="en-GB" dirty="0" smtClean="0">
                <a:solidFill>
                  <a:schemeClr val="tx1"/>
                </a:solidFill>
              </a:rPr>
              <a:t>, ag am y </a:t>
            </a:r>
            <a:r>
              <a:rPr lang="en-GB" dirty="0" err="1" smtClean="0">
                <a:solidFill>
                  <a:schemeClr val="tx1"/>
                </a:solidFill>
              </a:rPr>
              <a:t>tro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cynta</a:t>
            </a:r>
            <a:r>
              <a:rPr lang="en-GB" dirty="0" smtClean="0">
                <a:solidFill>
                  <a:schemeClr val="tx1"/>
                </a:solidFill>
              </a:rPr>
              <a:t>’ </a:t>
            </a:r>
            <a:r>
              <a:rPr lang="en-GB" dirty="0" err="1" smtClean="0">
                <a:solidFill>
                  <a:schemeClr val="tx1"/>
                </a:solidFill>
              </a:rPr>
              <a:t>mewn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blynyddoedd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roeddwn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teimlo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fy</a:t>
            </a:r>
            <a:r>
              <a:rPr lang="en-GB" dirty="0" smtClean="0">
                <a:solidFill>
                  <a:schemeClr val="tx1"/>
                </a:solidFill>
              </a:rPr>
              <a:t> mod </a:t>
            </a:r>
            <a:r>
              <a:rPr lang="en-GB" dirty="0" err="1" smtClean="0">
                <a:solidFill>
                  <a:schemeClr val="tx1"/>
                </a:solidFill>
              </a:rPr>
              <a:t>ddim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ar</a:t>
            </a:r>
            <a:r>
              <a:rPr lang="en-GB" dirty="0" smtClean="0">
                <a:solidFill>
                  <a:schemeClr val="tx1"/>
                </a:solidFill>
              </a:rPr>
              <a:t> ben </a:t>
            </a:r>
            <a:r>
              <a:rPr lang="en-GB" dirty="0" err="1" smtClean="0">
                <a:solidFill>
                  <a:schemeClr val="tx1"/>
                </a:solidFill>
              </a:rPr>
              <a:t>fy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hyn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efo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fy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mhroblemau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iechyd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meddwl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rhesyma</a:t>
            </a:r>
            <a:r>
              <a:rPr lang="en-GB" dirty="0" smtClean="0">
                <a:solidFill>
                  <a:schemeClr val="tx1"/>
                </a:solidFill>
              </a:rPr>
              <a:t>’ a </a:t>
            </a:r>
            <a:r>
              <a:rPr lang="en-GB" dirty="0" err="1" smtClean="0">
                <a:solidFill>
                  <a:schemeClr val="tx1"/>
                </a:solidFill>
              </a:rPr>
              <a:t>wnaeth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achosi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nhw</a:t>
            </a:r>
            <a:r>
              <a:rPr lang="en-GB" dirty="0" smtClean="0">
                <a:solidFill>
                  <a:schemeClr val="tx1"/>
                </a:solidFill>
              </a:rPr>
              <a:t>”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4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Deuddeg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Mis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Nesaf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Next 12 months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12776"/>
            <a:ext cx="4283943" cy="3078093"/>
          </a:xfrm>
        </p:spPr>
      </p:pic>
    </p:spTree>
    <p:extLst>
      <p:ext uri="{BB962C8B-B14F-4D97-AF65-F5344CB8AC3E}">
        <p14:creationId xmlns:p14="http://schemas.microsoft.com/office/powerpoint/2010/main" val="2518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84175"/>
          </a:xfrm>
        </p:spPr>
        <p:txBody>
          <a:bodyPr>
            <a:normAutofit/>
          </a:bodyPr>
          <a:lstStyle/>
          <a:p>
            <a:pPr algn="ctr"/>
            <a:r>
              <a:rPr lang="en-GB" dirty="0" err="1" smtClean="0"/>
              <a:t>Meddwl</a:t>
            </a:r>
            <a:r>
              <a:rPr lang="en-GB" dirty="0" smtClean="0"/>
              <a:t> </a:t>
            </a:r>
            <a:r>
              <a:rPr lang="en-GB" dirty="0" err="1" smtClean="0"/>
              <a:t>Ymlaen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Thinking Ahead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988840"/>
            <a:ext cx="7772400" cy="3096343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smtClean="0"/>
              <a:t>Be </a:t>
            </a:r>
            <a:r>
              <a:rPr lang="en-GB" dirty="0" err="1" smtClean="0"/>
              <a:t>wnaethom</a:t>
            </a:r>
            <a:r>
              <a:rPr lang="en-GB" dirty="0" smtClean="0"/>
              <a:t> </a:t>
            </a:r>
            <a:r>
              <a:rPr lang="en-GB" dirty="0" err="1" smtClean="0"/>
              <a:t>golli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2020 / What we missed in 2020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err="1" smtClean="0"/>
              <a:t>Edrych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y </a:t>
            </a:r>
            <a:r>
              <a:rPr lang="en-GB" dirty="0" err="1" smtClean="0"/>
              <a:t>bylchau</a:t>
            </a:r>
            <a:r>
              <a:rPr lang="en-GB" dirty="0" smtClean="0"/>
              <a:t> </a:t>
            </a:r>
            <a:r>
              <a:rPr lang="en-GB" dirty="0" err="1" smtClean="0"/>
              <a:t>mewn</a:t>
            </a:r>
            <a:r>
              <a:rPr lang="en-GB" dirty="0"/>
              <a:t> </a:t>
            </a:r>
            <a:r>
              <a:rPr lang="en-GB" dirty="0" err="1"/>
              <a:t>c</a:t>
            </a:r>
            <a:r>
              <a:rPr lang="en-GB" dirty="0" err="1" smtClean="0"/>
              <a:t>efnogaeth</a:t>
            </a:r>
            <a:r>
              <a:rPr lang="en-GB" dirty="0" smtClean="0"/>
              <a:t> </a:t>
            </a:r>
            <a:r>
              <a:rPr lang="en-GB" dirty="0" err="1" smtClean="0"/>
              <a:t>e.e</a:t>
            </a:r>
            <a:r>
              <a:rPr lang="en-GB" dirty="0" smtClean="0"/>
              <a:t> </a:t>
            </a:r>
            <a:r>
              <a:rPr lang="en-GB" dirty="0" err="1" smtClean="0"/>
              <a:t>Gamblo</a:t>
            </a:r>
            <a:r>
              <a:rPr lang="en-GB" dirty="0" smtClean="0"/>
              <a:t> / Looking at the gaps in support </a:t>
            </a:r>
            <a:r>
              <a:rPr lang="en-GB" dirty="0" err="1" smtClean="0"/>
              <a:t>e.g</a:t>
            </a:r>
            <a:r>
              <a:rPr lang="en-GB" dirty="0" smtClean="0"/>
              <a:t> Gambling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err="1"/>
              <a:t>Mwy</a:t>
            </a:r>
            <a:r>
              <a:rPr lang="en-GB" dirty="0"/>
              <a:t> o </a:t>
            </a:r>
            <a:r>
              <a:rPr lang="en-GB" dirty="0" err="1"/>
              <a:t>Gyfiawnder</a:t>
            </a:r>
            <a:r>
              <a:rPr lang="en-GB" dirty="0"/>
              <a:t> </a:t>
            </a:r>
            <a:r>
              <a:rPr lang="en-GB" dirty="0" err="1"/>
              <a:t>Adferol</a:t>
            </a:r>
            <a:r>
              <a:rPr lang="en-GB" dirty="0"/>
              <a:t> / More Restorative Justice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err="1"/>
              <a:t>Cyfathrebiadau</a:t>
            </a:r>
            <a:r>
              <a:rPr lang="en-GB" dirty="0"/>
              <a:t> / </a:t>
            </a:r>
            <a:r>
              <a:rPr lang="en-GB" dirty="0" smtClean="0"/>
              <a:t>Communications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err="1" smtClean="0"/>
              <a:t>Adeiladau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y </a:t>
            </a:r>
            <a:r>
              <a:rPr lang="en-GB" dirty="0" err="1" smtClean="0"/>
              <a:t>sylfaen</a:t>
            </a:r>
            <a:r>
              <a:rPr lang="en-GB" dirty="0" smtClean="0"/>
              <a:t> da / Build on the good foundation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err="1" smtClean="0"/>
              <a:t>Ehangu</a:t>
            </a:r>
            <a:r>
              <a:rPr lang="en-GB" dirty="0" smtClean="0"/>
              <a:t> </a:t>
            </a:r>
            <a:r>
              <a:rPr lang="en-GB" dirty="0"/>
              <a:t>y </a:t>
            </a:r>
            <a:r>
              <a:rPr lang="en-GB" dirty="0" err="1"/>
              <a:t>rhaglen</a:t>
            </a:r>
            <a:r>
              <a:rPr lang="en-GB" dirty="0"/>
              <a:t> </a:t>
            </a:r>
            <a:r>
              <a:rPr lang="en-GB" dirty="0" err="1"/>
              <a:t>efo</a:t>
            </a:r>
            <a:r>
              <a:rPr lang="en-GB" dirty="0"/>
              <a:t> </a:t>
            </a:r>
            <a:r>
              <a:rPr lang="en-GB" dirty="0" err="1"/>
              <a:t>achosion</a:t>
            </a:r>
            <a:r>
              <a:rPr lang="en-GB" dirty="0"/>
              <a:t> </a:t>
            </a:r>
            <a:r>
              <a:rPr lang="en-GB" dirty="0" err="1"/>
              <a:t>mwy</a:t>
            </a:r>
            <a:r>
              <a:rPr lang="en-GB" dirty="0"/>
              <a:t> </a:t>
            </a:r>
            <a:r>
              <a:rPr lang="en-GB" dirty="0" err="1"/>
              <a:t>cymleth</a:t>
            </a:r>
            <a:r>
              <a:rPr lang="en-GB" dirty="0"/>
              <a:t> / </a:t>
            </a:r>
            <a:r>
              <a:rPr lang="en-GB" dirty="0" smtClean="0"/>
              <a:t>Expand </a:t>
            </a:r>
            <a:r>
              <a:rPr lang="en-GB" dirty="0"/>
              <a:t>the programme with more complex </a:t>
            </a:r>
            <a:r>
              <a:rPr lang="en-GB" dirty="0" smtClean="0"/>
              <a:t>cases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err="1" smtClean="0"/>
              <a:t>Casgliadau</a:t>
            </a:r>
            <a:r>
              <a:rPr lang="en-GB" dirty="0" smtClean="0"/>
              <a:t> o </a:t>
            </a:r>
            <a:r>
              <a:rPr lang="en-GB" dirty="0" err="1" smtClean="0"/>
              <a:t>adroddiad</a:t>
            </a:r>
            <a:r>
              <a:rPr lang="en-GB" dirty="0" smtClean="0"/>
              <a:t> </a:t>
            </a:r>
            <a:r>
              <a:rPr lang="en-GB" dirty="0" err="1" smtClean="0"/>
              <a:t>Prifysgol</a:t>
            </a:r>
            <a:r>
              <a:rPr lang="en-GB" dirty="0" smtClean="0"/>
              <a:t> Bangor / Findings from the Bangor University report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70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844408" cy="2766169"/>
          </a:xfrm>
        </p:spPr>
        <p:txBody>
          <a:bodyPr>
            <a:normAutofit/>
          </a:bodyPr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Diolch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Thank you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68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846640" cy="2889666"/>
          </a:xfrm>
        </p:spPr>
        <p:txBody>
          <a:bodyPr>
            <a:normAutofit fontScale="90000"/>
          </a:bodyPr>
          <a:lstStyle/>
          <a:p>
            <a:r>
              <a:rPr lang="cy-GB" dirty="0">
                <a:solidFill>
                  <a:schemeClr val="tx1"/>
                </a:solidFill>
              </a:rPr>
              <a:t>Lleihau aildroseddu a gwella cyfleoedd bywyd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i="1" dirty="0">
                <a:solidFill>
                  <a:schemeClr val="tx1"/>
                </a:solidFill>
              </a:rPr>
              <a:t>Reducing reoffending and improving life chances</a:t>
            </a:r>
            <a:endParaRPr lang="en-GB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Sut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ydym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mynd</a:t>
            </a:r>
            <a:r>
              <a:rPr lang="en-GB" dirty="0"/>
              <a:t> </a:t>
            </a:r>
            <a:r>
              <a:rPr lang="en-GB" dirty="0" err="1"/>
              <a:t>ati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wneud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?</a:t>
            </a:r>
          </a:p>
          <a:p>
            <a:r>
              <a:rPr lang="en-GB" dirty="0"/>
              <a:t>How have we gone </a:t>
            </a:r>
            <a:r>
              <a:rPr lang="en-GB" dirty="0" smtClean="0"/>
              <a:t>about undertaking </a:t>
            </a:r>
            <a:r>
              <a:rPr lang="en-GB" dirty="0"/>
              <a:t>this?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36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94421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>Covid-19 </a:t>
            </a:r>
            <a: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 err="1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>Sut</a:t>
            </a:r>
            <a: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> ‘</a:t>
            </a:r>
            <a:r>
              <a:rPr lang="en-GB" sz="4000" dirty="0" err="1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>wnaethom</a:t>
            </a:r>
            <a: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GB" sz="4000" dirty="0" err="1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>addasu</a:t>
            </a:r>
            <a: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GB" sz="4000" dirty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>How we a</a:t>
            </a:r>
            <a:r>
              <a:rPr lang="en-GB" sz="4000" dirty="0" smtClean="0"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</a:rPr>
              <a:t>dapted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2276872"/>
            <a:ext cx="7772400" cy="2808312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err="1"/>
              <a:t>Gweithio</a:t>
            </a:r>
            <a:r>
              <a:rPr lang="en-GB" dirty="0"/>
              <a:t> o </a:t>
            </a:r>
            <a:r>
              <a:rPr lang="en-GB" dirty="0" err="1"/>
              <a:t>adref</a:t>
            </a:r>
            <a:r>
              <a:rPr lang="en-GB" dirty="0"/>
              <a:t> / Working from home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err="1"/>
              <a:t>Asesiadau</a:t>
            </a:r>
            <a:r>
              <a:rPr lang="en-GB" dirty="0"/>
              <a:t> </a:t>
            </a:r>
            <a:r>
              <a:rPr lang="en-GB" dirty="0" err="1"/>
              <a:t>dros</a:t>
            </a:r>
            <a:r>
              <a:rPr lang="en-GB" dirty="0"/>
              <a:t> </a:t>
            </a:r>
            <a:r>
              <a:rPr lang="en-GB" dirty="0" err="1"/>
              <a:t>ffon</a:t>
            </a:r>
            <a:r>
              <a:rPr lang="en-GB" dirty="0"/>
              <a:t> / Assessments over the phone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err="1"/>
              <a:t>Ymyriadau</a:t>
            </a:r>
            <a:r>
              <a:rPr lang="en-GB" dirty="0"/>
              <a:t> </a:t>
            </a:r>
            <a:r>
              <a:rPr lang="en-GB" dirty="0" err="1"/>
              <a:t>dros</a:t>
            </a:r>
            <a:r>
              <a:rPr lang="en-GB" dirty="0"/>
              <a:t> </a:t>
            </a:r>
            <a:r>
              <a:rPr lang="en-GB" dirty="0" err="1"/>
              <a:t>ffon</a:t>
            </a:r>
            <a:r>
              <a:rPr lang="en-GB" dirty="0"/>
              <a:t> / Interventions over the phone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err="1"/>
              <a:t>Dychwelyd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raddol</a:t>
            </a:r>
            <a:r>
              <a:rPr lang="en-GB" dirty="0"/>
              <a:t> </a:t>
            </a:r>
            <a:r>
              <a:rPr lang="en-GB" dirty="0" err="1"/>
              <a:t>ir</a:t>
            </a:r>
            <a:r>
              <a:rPr lang="en-GB" dirty="0"/>
              <a:t> </a:t>
            </a:r>
            <a:r>
              <a:rPr lang="en-GB" dirty="0" err="1"/>
              <a:t>gymuned</a:t>
            </a:r>
            <a:r>
              <a:rPr lang="en-GB" dirty="0"/>
              <a:t> / Phased return to the community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94170\AppData\Local\Microsoft\Windows\INetCache\IE\69T4JRF9\Virus-PNG-Pic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746290" cy="133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4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844408" cy="276616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Er</a:t>
            </a:r>
            <a:r>
              <a:rPr lang="en-GB" dirty="0" smtClean="0">
                <a:solidFill>
                  <a:schemeClr val="tx1"/>
                </a:solidFill>
              </a:rPr>
              <a:t> y </a:t>
            </a:r>
            <a:r>
              <a:rPr lang="en-GB" dirty="0" err="1" smtClean="0">
                <a:solidFill>
                  <a:schemeClr val="tx1"/>
                </a:solidFill>
              </a:rPr>
              <a:t>feirws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oedd</a:t>
            </a:r>
            <a:r>
              <a:rPr lang="en-GB" dirty="0" smtClean="0">
                <a:solidFill>
                  <a:schemeClr val="tx1"/>
                </a:solidFill>
              </a:rPr>
              <a:t> raid dal </a:t>
            </a:r>
            <a:r>
              <a:rPr lang="en-GB" dirty="0" err="1" smtClean="0">
                <a:solidFill>
                  <a:schemeClr val="tx1"/>
                </a:solidFill>
              </a:rPr>
              <a:t>ati</a:t>
            </a:r>
            <a:r>
              <a:rPr lang="en-GB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Despite the virus we had </a:t>
            </a:r>
            <a:r>
              <a:rPr lang="en-GB" smtClean="0">
                <a:solidFill>
                  <a:schemeClr val="tx1"/>
                </a:solidFill>
              </a:rPr>
              <a:t>to </a:t>
            </a:r>
            <a:r>
              <a:rPr lang="en-GB" smtClean="0">
                <a:solidFill>
                  <a:schemeClr val="tx1"/>
                </a:solidFill>
              </a:rPr>
              <a:t>continue…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96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844408" cy="3384376"/>
          </a:xfrm>
        </p:spPr>
        <p:txBody>
          <a:bodyPr>
            <a:normAutofit/>
          </a:bodyPr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Newidiadau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trwy</a:t>
            </a:r>
            <a:r>
              <a:rPr lang="en-GB" dirty="0" smtClean="0">
                <a:solidFill>
                  <a:schemeClr val="tx1"/>
                </a:solidFill>
              </a:rPr>
              <a:t> y </a:t>
            </a:r>
            <a:r>
              <a:rPr lang="en-GB" dirty="0" err="1" smtClean="0">
                <a:solidFill>
                  <a:schemeClr val="tx1"/>
                </a:solidFill>
              </a:rPr>
              <a:t>Cyfnod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Clo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Changes through lockdown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21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747872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 smtClean="0"/>
              <a:t>Newid</a:t>
            </a:r>
            <a:r>
              <a:rPr lang="en-GB" dirty="0" smtClean="0"/>
              <a:t> </a:t>
            </a:r>
            <a:r>
              <a:rPr lang="en-GB" dirty="0" err="1" smtClean="0"/>
              <a:t>mewn</a:t>
            </a:r>
            <a:r>
              <a:rPr lang="en-GB" dirty="0" smtClean="0"/>
              <a:t> </a:t>
            </a:r>
            <a:r>
              <a:rPr lang="en-GB" dirty="0" err="1" smtClean="0"/>
              <a:t>tueddiadau</a:t>
            </a:r>
            <a:r>
              <a:rPr lang="en-GB" dirty="0" smtClean="0"/>
              <a:t> / Change in trends</a:t>
            </a:r>
          </a:p>
          <a:p>
            <a:r>
              <a:rPr lang="en-GB" dirty="0" err="1" smtClean="0"/>
              <a:t>Pawb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cysgodi</a:t>
            </a:r>
            <a:r>
              <a:rPr lang="en-GB" dirty="0" smtClean="0"/>
              <a:t> </a:t>
            </a:r>
            <a:r>
              <a:rPr lang="en-GB" dirty="0" err="1" smtClean="0"/>
              <a:t>ond</a:t>
            </a:r>
            <a:r>
              <a:rPr lang="en-GB" dirty="0" smtClean="0"/>
              <a:t> </a:t>
            </a:r>
            <a:r>
              <a:rPr lang="en-GB" dirty="0" err="1" smtClean="0"/>
              <a:t>yr</a:t>
            </a:r>
            <a:r>
              <a:rPr lang="en-GB" dirty="0" smtClean="0"/>
              <a:t> </a:t>
            </a:r>
            <a:r>
              <a:rPr lang="en-GB" dirty="0" err="1" smtClean="0"/>
              <a:t>sawl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gaeth</a:t>
            </a:r>
            <a:r>
              <a:rPr lang="en-GB" dirty="0" smtClean="0"/>
              <a:t> I </a:t>
            </a:r>
            <a:r>
              <a:rPr lang="en-GB" dirty="0" err="1" smtClean="0"/>
              <a:t>gyffuriau</a:t>
            </a:r>
            <a:r>
              <a:rPr lang="en-GB" dirty="0" smtClean="0"/>
              <a:t> dal </a:t>
            </a:r>
            <a:r>
              <a:rPr lang="en-GB" dirty="0" err="1" smtClean="0"/>
              <a:t>ar</a:t>
            </a:r>
            <a:r>
              <a:rPr lang="en-GB" dirty="0" smtClean="0"/>
              <a:t> y </a:t>
            </a:r>
            <a:r>
              <a:rPr lang="en-GB" dirty="0" err="1" smtClean="0"/>
              <a:t>strydoedd</a:t>
            </a:r>
            <a:r>
              <a:rPr lang="en-GB" dirty="0" smtClean="0"/>
              <a:t> / Most were shielding, but those with addiction were more obvious on the street</a:t>
            </a:r>
          </a:p>
          <a:p>
            <a:r>
              <a:rPr lang="en-GB" dirty="0" err="1" smtClean="0"/>
              <a:t>Niferoedd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Cynyddu</a:t>
            </a:r>
            <a:r>
              <a:rPr lang="en-GB" dirty="0" smtClean="0"/>
              <a:t> ac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cael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cyfeirio</a:t>
            </a:r>
            <a:r>
              <a:rPr lang="en-GB" dirty="0" smtClean="0"/>
              <a:t> </a:t>
            </a:r>
            <a:r>
              <a:rPr lang="en-GB" dirty="0" err="1" smtClean="0"/>
              <a:t>i’r</a:t>
            </a:r>
            <a:r>
              <a:rPr lang="en-GB" dirty="0" smtClean="0"/>
              <a:t> </a:t>
            </a:r>
            <a:r>
              <a:rPr lang="en-GB" dirty="0" err="1" smtClean="0"/>
              <a:t>rhaglen</a:t>
            </a:r>
            <a:r>
              <a:rPr lang="en-GB" dirty="0" smtClean="0"/>
              <a:t> am </a:t>
            </a:r>
            <a:r>
              <a:rPr lang="en-GB" dirty="0" err="1" smtClean="0"/>
              <a:t>sesiyna</a:t>
            </a:r>
            <a:r>
              <a:rPr lang="en-GB" dirty="0" smtClean="0"/>
              <a:t> 1-1 / Number of referrals increased for 1-1 sessions</a:t>
            </a:r>
          </a:p>
          <a:p>
            <a:r>
              <a:rPr lang="en-GB" dirty="0" err="1" smtClean="0"/>
              <a:t>Dynion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agor</a:t>
            </a:r>
            <a:r>
              <a:rPr lang="en-GB" dirty="0" smtClean="0"/>
              <a:t> I </a:t>
            </a:r>
            <a:r>
              <a:rPr lang="en-GB" dirty="0" err="1" smtClean="0"/>
              <a:t>fyny</a:t>
            </a:r>
            <a:r>
              <a:rPr lang="en-GB" dirty="0" smtClean="0"/>
              <a:t> </a:t>
            </a:r>
            <a:r>
              <a:rPr lang="en-GB" dirty="0" err="1" smtClean="0"/>
              <a:t>fwy</a:t>
            </a:r>
            <a:r>
              <a:rPr lang="en-GB" dirty="0" smtClean="0"/>
              <a:t> </a:t>
            </a:r>
            <a:r>
              <a:rPr lang="en-GB" dirty="0" err="1" smtClean="0"/>
              <a:t>dros</a:t>
            </a:r>
            <a:r>
              <a:rPr lang="en-GB" dirty="0" smtClean="0"/>
              <a:t> y </a:t>
            </a:r>
            <a:r>
              <a:rPr lang="en-GB" dirty="0" err="1" smtClean="0"/>
              <a:t>ffon</a:t>
            </a:r>
            <a:r>
              <a:rPr lang="en-GB" dirty="0" smtClean="0"/>
              <a:t>/ Men would open up more over the phone </a:t>
            </a:r>
          </a:p>
          <a:p>
            <a:r>
              <a:rPr lang="en-GB" dirty="0" err="1" smtClean="0"/>
              <a:t>Merched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ffafrio</a:t>
            </a:r>
            <a:r>
              <a:rPr lang="en-GB" dirty="0"/>
              <a:t> </a:t>
            </a:r>
            <a:r>
              <a:rPr lang="en-GB" dirty="0" err="1" smtClean="0"/>
              <a:t>cwrdd</a:t>
            </a:r>
            <a:r>
              <a:rPr lang="en-GB" dirty="0" smtClean="0"/>
              <a:t> / Females prefer meeting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Rhaglen</a:t>
            </a:r>
            <a:r>
              <a:rPr lang="en-GB" dirty="0" smtClean="0"/>
              <a:t> </a:t>
            </a:r>
            <a:r>
              <a:rPr lang="en-GB" dirty="0" err="1" smtClean="0"/>
              <a:t>Addysg</a:t>
            </a:r>
            <a:r>
              <a:rPr lang="en-GB" dirty="0" smtClean="0"/>
              <a:t> </a:t>
            </a:r>
            <a:r>
              <a:rPr lang="en-GB" dirty="0" err="1" smtClean="0"/>
              <a:t>Cyffuriau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Drug Education Programme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2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844408" cy="410445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Wrth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asesu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anghenion</a:t>
            </a:r>
            <a:r>
              <a:rPr lang="en-GB" sz="3200" dirty="0" smtClean="0">
                <a:solidFill>
                  <a:schemeClr val="tx1"/>
                </a:solidFill>
              </a:rPr>
              <a:t> y person ac </a:t>
            </a:r>
            <a:r>
              <a:rPr lang="en-GB" sz="3200" dirty="0" err="1" smtClean="0">
                <a:solidFill>
                  <a:schemeClr val="tx1"/>
                </a:solidFill>
              </a:rPr>
              <a:t>eu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cyfeirio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ymlaen</a:t>
            </a:r>
            <a:r>
              <a:rPr lang="en-GB" sz="3200" dirty="0" smtClean="0">
                <a:solidFill>
                  <a:schemeClr val="tx1"/>
                </a:solidFill>
              </a:rPr>
              <a:t>, </a:t>
            </a:r>
            <a:r>
              <a:rPr lang="en-GB" sz="3200" dirty="0" err="1" smtClean="0">
                <a:solidFill>
                  <a:schemeClr val="tx1"/>
                </a:solidFill>
              </a:rPr>
              <a:t>lle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mae’n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briodol</a:t>
            </a:r>
            <a:r>
              <a:rPr lang="en-GB" sz="3200" dirty="0" smtClean="0">
                <a:solidFill>
                  <a:schemeClr val="tx1"/>
                </a:solidFill>
              </a:rPr>
              <a:t> a </a:t>
            </a:r>
            <a:r>
              <a:rPr lang="en-GB" sz="3200" dirty="0" err="1" smtClean="0">
                <a:solidFill>
                  <a:schemeClr val="tx1"/>
                </a:solidFill>
              </a:rPr>
              <a:t>cydweithio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efo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amrhyw</a:t>
            </a:r>
            <a:r>
              <a:rPr lang="en-GB" sz="3200" dirty="0" smtClean="0">
                <a:solidFill>
                  <a:schemeClr val="tx1"/>
                </a:solidFill>
              </a:rPr>
              <a:t> o </a:t>
            </a:r>
            <a:r>
              <a:rPr lang="en-GB" sz="3200" dirty="0" err="1" smtClean="0">
                <a:solidFill>
                  <a:schemeClr val="tx1"/>
                </a:solidFill>
              </a:rPr>
              <a:t>asiantaethau</a:t>
            </a:r>
            <a:r>
              <a:rPr lang="en-GB" sz="3200" dirty="0" smtClean="0">
                <a:solidFill>
                  <a:schemeClr val="tx1"/>
                </a:solidFill>
              </a:rPr>
              <a:t/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/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/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 By assessing each person’s needs and making relevant referrals where needed and working collaboratively with various agencies</a:t>
            </a:r>
            <a:endParaRPr lang="en-GB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5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/>
              <a:t>Iechyd</a:t>
            </a:r>
            <a:r>
              <a:rPr lang="en-GB" dirty="0" smtClean="0"/>
              <a:t> </a:t>
            </a:r>
            <a:r>
              <a:rPr lang="en-GB" dirty="0" err="1" smtClean="0"/>
              <a:t>Meddwl</a:t>
            </a:r>
            <a:r>
              <a:rPr lang="en-GB" dirty="0" smtClean="0"/>
              <a:t> / </a:t>
            </a:r>
            <a:r>
              <a:rPr lang="en-GB" dirty="0"/>
              <a:t>Mental </a:t>
            </a:r>
            <a:r>
              <a:rPr lang="en-GB" dirty="0" smtClean="0"/>
              <a:t>Health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/>
              <a:t>Iechyd</a:t>
            </a:r>
            <a:r>
              <a:rPr lang="en-GB" dirty="0" smtClean="0"/>
              <a:t> </a:t>
            </a:r>
            <a:r>
              <a:rPr lang="en-GB" dirty="0" err="1"/>
              <a:t>Corfforol</a:t>
            </a:r>
            <a:r>
              <a:rPr lang="en-GB" dirty="0"/>
              <a:t> </a:t>
            </a:r>
            <a:r>
              <a:rPr lang="en-GB" dirty="0" smtClean="0"/>
              <a:t>/ Physical Health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/>
              <a:t>Defnydd</a:t>
            </a:r>
            <a:r>
              <a:rPr lang="en-GB" dirty="0" smtClean="0"/>
              <a:t> </a:t>
            </a:r>
            <a:r>
              <a:rPr lang="en-GB" dirty="0" err="1" smtClean="0"/>
              <a:t>Cyffuriau</a:t>
            </a:r>
            <a:r>
              <a:rPr lang="en-GB" dirty="0"/>
              <a:t> </a:t>
            </a:r>
            <a:r>
              <a:rPr lang="en-GB" dirty="0" smtClean="0"/>
              <a:t>/ Drug </a:t>
            </a:r>
            <a:r>
              <a:rPr lang="en-GB" dirty="0"/>
              <a:t>Use </a:t>
            </a:r>
            <a:r>
              <a:rPr lang="en-GB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/>
              <a:t>Defnydd</a:t>
            </a:r>
            <a:r>
              <a:rPr lang="en-GB" dirty="0" smtClean="0"/>
              <a:t> alcohol / </a:t>
            </a:r>
            <a:r>
              <a:rPr lang="en-GB" dirty="0"/>
              <a:t>Alcohol use </a:t>
            </a: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/>
              <a:t>Addysg</a:t>
            </a:r>
            <a:r>
              <a:rPr lang="en-GB" dirty="0" smtClean="0"/>
              <a:t>, </a:t>
            </a:r>
            <a:r>
              <a:rPr lang="en-GB" dirty="0" err="1" smtClean="0"/>
              <a:t>hyfforddiant</a:t>
            </a:r>
            <a:r>
              <a:rPr lang="en-GB" dirty="0" smtClean="0"/>
              <a:t> a </a:t>
            </a:r>
            <a:r>
              <a:rPr lang="en-GB" dirty="0" err="1" smtClean="0"/>
              <a:t>Chyflogaeth</a:t>
            </a:r>
            <a:r>
              <a:rPr lang="en-GB" dirty="0"/>
              <a:t> </a:t>
            </a:r>
            <a:r>
              <a:rPr lang="en-GB" dirty="0" smtClean="0"/>
              <a:t>Education</a:t>
            </a:r>
            <a:r>
              <a:rPr lang="en-GB" dirty="0"/>
              <a:t>, Training and employment </a:t>
            </a:r>
            <a:r>
              <a:rPr lang="en-GB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/>
              <a:t>Trais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y </a:t>
            </a:r>
            <a:r>
              <a:rPr lang="en-GB" dirty="0" err="1" smtClean="0"/>
              <a:t>cartref</a:t>
            </a:r>
            <a:r>
              <a:rPr lang="en-GB" dirty="0" smtClean="0"/>
              <a:t> /</a:t>
            </a:r>
            <a:r>
              <a:rPr lang="en-GB" dirty="0"/>
              <a:t> Domestic </a:t>
            </a:r>
            <a:r>
              <a:rPr lang="en-GB" dirty="0" smtClean="0"/>
              <a:t>Violence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/>
              <a:t>Llety</a:t>
            </a:r>
            <a:r>
              <a:rPr lang="en-GB" dirty="0" smtClean="0"/>
              <a:t> /</a:t>
            </a:r>
            <a:r>
              <a:rPr lang="en-GB" dirty="0"/>
              <a:t> Accommodation </a:t>
            </a: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/>
              <a:t>PNaP</a:t>
            </a:r>
            <a:r>
              <a:rPr lang="en-GB" dirty="0" smtClean="0"/>
              <a:t> / </a:t>
            </a:r>
            <a:r>
              <a:rPr lang="en-GB" dirty="0"/>
              <a:t>ACEs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Anghenion</a:t>
            </a:r>
            <a:r>
              <a:rPr lang="en-GB" dirty="0" smtClean="0"/>
              <a:t> </a:t>
            </a:r>
            <a:r>
              <a:rPr lang="en-GB" dirty="0" err="1" smtClean="0"/>
              <a:t>canfyddadwy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Identified Needs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77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0" y="188640"/>
            <a:ext cx="8448939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72162"/>
            <a:ext cx="2952328" cy="1239172"/>
          </a:xfrm>
          <a:prstGeom prst="rect">
            <a:avLst/>
          </a:prstGeom>
        </p:spPr>
      </p:pic>
      <p:pic>
        <p:nvPicPr>
          <p:cNvPr id="1026" name="Picture 2" descr="\\fhqfile003\Pol_Cr_Commissioner$\Administration of the OPCC\Templates\Branding\North Wales Police\NWP Block Logo Colour B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94620"/>
            <a:ext cx="3260271" cy="122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hqfile003\Pol_Cr_Commissioner$\Administration of the OPCC\Templates\Branding\OPCC North Wales\NW OPCC Logo 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4620"/>
            <a:ext cx="1872207" cy="1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85827"/>
              </p:ext>
            </p:extLst>
          </p:nvPr>
        </p:nvGraphicFramePr>
        <p:xfrm>
          <a:off x="5378662" y="707544"/>
          <a:ext cx="2808314" cy="777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08314"/>
              </a:tblGrid>
              <a:tr h="187072">
                <a:tc>
                  <a:txBody>
                    <a:bodyPr/>
                    <a:lstStyle/>
                    <a:p>
                      <a:r>
                        <a:rPr lang="en-GB" sz="1100" b="0" dirty="0" smtClean="0"/>
                        <a:t>Eastern referrals</a:t>
                      </a:r>
                      <a:endParaRPr lang="en-GB" sz="11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CC7B38"/>
                    </a:solidFill>
                  </a:tcPr>
                </a:tc>
              </a:tr>
              <a:tr h="18707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Central referrals</a:t>
                      </a:r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18707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Western referrals</a:t>
                      </a:r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AC3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456271"/>
              </p:ext>
            </p:extLst>
          </p:nvPr>
        </p:nvGraphicFramePr>
        <p:xfrm>
          <a:off x="5369051" y="2276872"/>
          <a:ext cx="2808314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08314"/>
              </a:tblGrid>
              <a:tr h="216024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+mn-lt"/>
                          <a:cs typeface="+mn-cs"/>
                        </a:rPr>
                        <a:t>Male</a:t>
                      </a:r>
                      <a:r>
                        <a:rPr lang="en-GB" sz="1100" baseline="0" dirty="0" smtClean="0">
                          <a:latin typeface="+mn-lt"/>
                          <a:cs typeface="+mn-cs"/>
                        </a:rPr>
                        <a:t> referrals</a:t>
                      </a:r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89A54E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Female referrals</a:t>
                      </a:r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B9CD9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645871"/>
              </p:ext>
            </p:extLst>
          </p:nvPr>
        </p:nvGraphicFramePr>
        <p:xfrm>
          <a:off x="5364087" y="3573016"/>
          <a:ext cx="2808314" cy="936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08314"/>
              </a:tblGrid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18-24</a:t>
                      </a:r>
                    </a:p>
                  </a:txBody>
                  <a:tcPr marL="6350" marR="6350" marT="6350" marB="0" anchor="b">
                    <a:solidFill>
                      <a:srgbClr val="3C6494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25-40</a:t>
                      </a:r>
                    </a:p>
                  </a:txBody>
                  <a:tcPr marL="6350" marR="6350" marT="6350" marB="0" anchor="b">
                    <a:solidFill>
                      <a:srgbClr val="4978B1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41-65</a:t>
                      </a:r>
                    </a:p>
                  </a:txBody>
                  <a:tcPr marL="6350" marR="6350" marT="6350" marB="0" anchor="b">
                    <a:solidFill>
                      <a:srgbClr val="809BC8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65+</a:t>
                      </a:r>
                    </a:p>
                  </a:txBody>
                  <a:tcPr marL="6350" marR="6350" marT="6350" marB="0" anchor="b">
                    <a:solidFill>
                      <a:srgbClr val="D5E0EC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64087" y="260648"/>
            <a:ext cx="199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Total referrals - 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527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9130" y="1844824"/>
            <a:ext cx="1671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Referral Gender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89130" y="3140968"/>
            <a:ext cx="1887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Referral age range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AC2BB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3463</TotalTime>
  <Words>419</Words>
  <Application>Microsoft Office PowerPoint</Application>
  <PresentationFormat>On-screen Show (4:3)</PresentationFormat>
  <Paragraphs>69</Paragraphs>
  <Slides>18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Checkpoint Cymru  Y Flwyddyn Gyntaf The First Year  Anna Baker</vt:lpstr>
      <vt:lpstr>Lleihau aildroseddu a gwella cyfleoedd bywyd Reducing reoffending and improving life chances</vt:lpstr>
      <vt:lpstr>              Covid-19  Sut ‘wnaethom addasu How we adapted</vt:lpstr>
      <vt:lpstr>Er y feirws oedd raid dal ati  Despite the virus we had to continue…</vt:lpstr>
      <vt:lpstr>Newidiadau trwy y Cyfnod Clo Changes through lockdown</vt:lpstr>
      <vt:lpstr>Rhaglen Addysg Cyffuriau Drug Education Programme</vt:lpstr>
      <vt:lpstr>Wrth asesu anghenion y person ac eu cyfeirio ymlaen, lle mae’n briodol a cydweithio efo amrhyw o asiantaethau    By assessing each person’s needs and making relevant referrals where needed and working collaboratively with various agencies</vt:lpstr>
      <vt:lpstr>Anghenion canfyddadwy Identified Needs</vt:lpstr>
      <vt:lpstr>PowerPoint Presentation</vt:lpstr>
      <vt:lpstr>Niferoedd Checkpoint ag RAC Checkpoint Numbers and DEP</vt:lpstr>
      <vt:lpstr>PowerPoint Presentation</vt:lpstr>
      <vt:lpstr>Asiantaethau  Agencies</vt:lpstr>
      <vt:lpstr>Astudiaethau Achos Case Studies</vt:lpstr>
      <vt:lpstr> ‘Really helpful and for the first time in years a feeling that I was not walking alone with my mental health issues and the problems that caused them’</vt:lpstr>
      <vt:lpstr>“Defnyddiol iawn, ag am y tro cynta’ mewn blynyddoedd roeddwn yn teimlo fy mod ddim ar ben fy hyn efo fy mhroblemau iechyd meddwl a’r rhesyma’ a wnaeth achosi nhw”</vt:lpstr>
      <vt:lpstr>Deuddeg Mis Nesaf Next 12 months</vt:lpstr>
      <vt:lpstr>Meddwl Ymlaen Thinking Ahead</vt:lpstr>
      <vt:lpstr>Diolch  Thank you </vt:lpstr>
    </vt:vector>
  </TitlesOfParts>
  <Company>North Wales Police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Baker, Anna (Office of the P&amp;CC)</dc:creator>
  <cp:lastModifiedBy>Baker, Anna (Office of the P&amp;CC)</cp:lastModifiedBy>
  <cp:revision>72</cp:revision>
  <dcterms:created xsi:type="dcterms:W3CDTF">2020-11-09T13:32:05Z</dcterms:created>
  <dcterms:modified xsi:type="dcterms:W3CDTF">2020-11-19T13:41:53Z</dcterms:modified>
</cp:coreProperties>
</file>