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75" r:id="rId4"/>
    <p:sldId id="268" r:id="rId5"/>
    <p:sldId id="261" r:id="rId6"/>
    <p:sldId id="265" r:id="rId7"/>
    <p:sldId id="259" r:id="rId8"/>
    <p:sldId id="271" r:id="rId9"/>
    <p:sldId id="272" r:id="rId10"/>
    <p:sldId id="273" r:id="rId11"/>
    <p:sldId id="280" r:id="rId12"/>
    <p:sldId id="270" r:id="rId13"/>
    <p:sldId id="277" r:id="rId14"/>
    <p:sldId id="278" r:id="rId15"/>
    <p:sldId id="279" r:id="rId16"/>
    <p:sldId id="28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85" d="100"/>
          <a:sy n="85" d="100"/>
        </p:scale>
        <p:origin x="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3C63B-C87A-4D35-B342-C40CA4986E08}" type="datetimeFigureOut">
              <a:rPr lang="en-GB" smtClean="0"/>
              <a:t>19/11/2020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E17A2-057C-48E8-93BC-4AE0221284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7698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3C63B-C87A-4D35-B342-C40CA4986E08}" type="datetimeFigureOut">
              <a:rPr lang="en-GB" smtClean="0"/>
              <a:t>19/11/2020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E17A2-057C-48E8-93BC-4AE0221284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5642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3C63B-C87A-4D35-B342-C40CA4986E08}" type="datetimeFigureOut">
              <a:rPr lang="en-GB" smtClean="0"/>
              <a:t>19/11/2020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E17A2-057C-48E8-93BC-4AE0221284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1440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3C63B-C87A-4D35-B342-C40CA4986E08}" type="datetimeFigureOut">
              <a:rPr lang="en-GB" smtClean="0"/>
              <a:t>19/11/2020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E17A2-057C-48E8-93BC-4AE0221284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1898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3C63B-C87A-4D35-B342-C40CA4986E08}" type="datetimeFigureOut">
              <a:rPr lang="en-GB" smtClean="0"/>
              <a:t>19/11/2020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E17A2-057C-48E8-93BC-4AE0221284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8759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3C63B-C87A-4D35-B342-C40CA4986E08}" type="datetimeFigureOut">
              <a:rPr lang="en-GB" smtClean="0"/>
              <a:t>19/11/2020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E17A2-057C-48E8-93BC-4AE0221284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8661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3C63B-C87A-4D35-B342-C40CA4986E08}" type="datetimeFigureOut">
              <a:rPr lang="en-GB" smtClean="0"/>
              <a:t>19/11/2020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E17A2-057C-48E8-93BC-4AE0221284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053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3C63B-C87A-4D35-B342-C40CA4986E08}" type="datetimeFigureOut">
              <a:rPr lang="en-GB" smtClean="0"/>
              <a:t>19/11/2020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E17A2-057C-48E8-93BC-4AE0221284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0891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3C63B-C87A-4D35-B342-C40CA4986E08}" type="datetimeFigureOut">
              <a:rPr lang="en-GB" smtClean="0"/>
              <a:t>19/11/2020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E17A2-057C-48E8-93BC-4AE0221284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6983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3C63B-C87A-4D35-B342-C40CA4986E08}" type="datetimeFigureOut">
              <a:rPr lang="en-GB" smtClean="0"/>
              <a:t>19/11/2020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E17A2-057C-48E8-93BC-4AE0221284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0678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3C63B-C87A-4D35-B342-C40CA4986E08}" type="datetimeFigureOut">
              <a:rPr lang="en-GB" smtClean="0"/>
              <a:t>19/11/2020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E17A2-057C-48E8-93BC-4AE0221284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678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E3C63B-C87A-4D35-B342-C40CA4986E08}" type="datetimeFigureOut">
              <a:rPr lang="en-GB" smtClean="0"/>
              <a:t>19/11/2020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FE17A2-057C-48E8-93BC-4AE0221284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3506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emf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emf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nwspoc@kaleidoscopeproject.org.uk" TargetMode="External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North Wales Integrated Substance Misuse Service 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pic>
        <p:nvPicPr>
          <p:cNvPr id="2050" name="Picture 2" descr="https://lh3.googleusercontent.com/jxTYPz76HzcXkbPtOFg_YPj7-N_LiH6ZYJpUpN-kCSwabiXCuozLP3Hs-ozMplGDCgNgv4GaqUcCPgCz_h9Or7cFE2aUNsIdZMPT0eBKH4Oa0B6lzJbkCzMzYaBRwP_-nZ61b8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9458" y="2936979"/>
            <a:ext cx="3662565" cy="2494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461" y="5738304"/>
            <a:ext cx="2444708" cy="8900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7220" y="5568769"/>
            <a:ext cx="1229162" cy="12291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42907" y="5642275"/>
            <a:ext cx="1796693" cy="7957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98505" y="5466955"/>
            <a:ext cx="1749104" cy="1161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210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Remote Working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r>
              <a:rPr lang="en-GB" dirty="0" err="1" smtClean="0"/>
              <a:t>Rota</a:t>
            </a:r>
            <a:r>
              <a:rPr lang="en-GB" dirty="0" smtClean="0"/>
              <a:t> staff </a:t>
            </a:r>
          </a:p>
          <a:p>
            <a:r>
              <a:rPr lang="en-GB" dirty="0" smtClean="0"/>
              <a:t>Lone working </a:t>
            </a:r>
          </a:p>
          <a:p>
            <a:r>
              <a:rPr lang="en-GB" dirty="0" smtClean="0"/>
              <a:t>Outreach </a:t>
            </a:r>
          </a:p>
          <a:p>
            <a:r>
              <a:rPr lang="en-GB" dirty="0" smtClean="0"/>
              <a:t>Home visits </a:t>
            </a:r>
            <a:endParaRPr lang="en-GB" dirty="0"/>
          </a:p>
          <a:p>
            <a:r>
              <a:rPr lang="en-GB" dirty="0" smtClean="0"/>
              <a:t>Sharing successes and seeking support when there are challenges. </a:t>
            </a:r>
          </a:p>
          <a:p>
            <a:r>
              <a:rPr lang="en-GB" dirty="0" smtClean="0"/>
              <a:t>Isolation 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Technical challenges! 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375" y="164041"/>
            <a:ext cx="6191250" cy="27813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1842" y="4738487"/>
            <a:ext cx="1004358" cy="63751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2633" y="4738487"/>
            <a:ext cx="1273923" cy="71578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6487" y="5656953"/>
            <a:ext cx="1355068" cy="7588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2633" y="5825064"/>
            <a:ext cx="1181454" cy="590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704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Numbers…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2019/2020 Affinity Partnership Criminal Justice Service received 1179 referrals.  </a:t>
            </a:r>
          </a:p>
          <a:p>
            <a:endParaRPr lang="en-GB" dirty="0"/>
          </a:p>
          <a:p>
            <a:r>
              <a:rPr lang="en-GB" dirty="0" smtClean="0"/>
              <a:t>April – November 2020 </a:t>
            </a:r>
            <a:r>
              <a:rPr lang="en-GB" dirty="0" err="1" smtClean="0"/>
              <a:t>Dechrau</a:t>
            </a:r>
            <a:r>
              <a:rPr lang="en-GB" dirty="0" smtClean="0"/>
              <a:t> </a:t>
            </a:r>
            <a:r>
              <a:rPr lang="en-GB" dirty="0" err="1" smtClean="0"/>
              <a:t>Newydd</a:t>
            </a:r>
            <a:r>
              <a:rPr lang="en-GB" dirty="0" smtClean="0"/>
              <a:t> has received 583 referrals</a:t>
            </a:r>
          </a:p>
          <a:p>
            <a:endParaRPr lang="en-GB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GB" dirty="0" smtClean="0"/>
              <a:t>334 Prison </a:t>
            </a:r>
            <a:r>
              <a:rPr lang="en-GB" dirty="0"/>
              <a:t>R</a:t>
            </a:r>
            <a:r>
              <a:rPr lang="en-GB" dirty="0" smtClean="0"/>
              <a:t>eferrals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dirty="0" smtClean="0"/>
              <a:t>106 Court Assessments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dirty="0" smtClean="0"/>
              <a:t>143 via other community and CJ routes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GB" dirty="0" smtClean="0"/>
              <a:t>196 prescribing places have been allocated. </a:t>
            </a:r>
          </a:p>
          <a:p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Todays update: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GB" dirty="0" smtClean="0"/>
              <a:t>73 active service users are receiving their prescriptions from us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GB" dirty="0" smtClean="0"/>
              <a:t>212 service users accessing support and interventions in the community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3334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516386"/>
          </a:xfrm>
        </p:spPr>
        <p:txBody>
          <a:bodyPr/>
          <a:lstStyle/>
          <a:p>
            <a:r>
              <a:rPr lang="en-GB" dirty="0" smtClean="0"/>
              <a:t>(SROI) Social Return</a:t>
            </a:r>
            <a:br>
              <a:rPr lang="en-GB" dirty="0" smtClean="0"/>
            </a:br>
            <a:r>
              <a:rPr lang="en-GB" dirty="0" smtClean="0"/>
              <a:t>On Investment 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Social Value </a:t>
            </a:r>
            <a:r>
              <a:rPr lang="en-GB" dirty="0" err="1" smtClean="0"/>
              <a:t>Cymru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2019/2020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81960" y="365124"/>
            <a:ext cx="5492440" cy="620716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055" y="5190419"/>
            <a:ext cx="4941505" cy="116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454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504" y="93374"/>
            <a:ext cx="2486540" cy="2306925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09859" y="2506662"/>
            <a:ext cx="9258033" cy="43513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67996" y="251579"/>
            <a:ext cx="2140610" cy="21487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05336" y="373237"/>
            <a:ext cx="1580501" cy="174719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879" y="569446"/>
            <a:ext cx="1796653" cy="120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873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9241" y="1954212"/>
            <a:ext cx="931349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939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Next Steps…..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482725"/>
            <a:ext cx="10515600" cy="4351338"/>
          </a:xfrm>
        </p:spPr>
        <p:txBody>
          <a:bodyPr>
            <a:normAutofit fontScale="85000" lnSpcReduction="10000"/>
          </a:bodyPr>
          <a:lstStyle/>
          <a:p>
            <a:r>
              <a:rPr lang="en-GB" dirty="0" smtClean="0"/>
              <a:t>Continue COVID recovery implementation plans safely and with service user recommendations and feedback driving our priorities. </a:t>
            </a:r>
          </a:p>
          <a:p>
            <a:r>
              <a:rPr lang="en-GB" dirty="0" smtClean="0"/>
              <a:t>Support and develop response to the Female Offending Blueprint, Specialist Support centres for female offenders and inform our third sector partners. </a:t>
            </a:r>
          </a:p>
          <a:p>
            <a:r>
              <a:rPr lang="en-GB" dirty="0" smtClean="0"/>
              <a:t>Develop and improve remote links for court and remand service users who request or are referred for drug and alcohol assessment to inform sentencing and licence planning. </a:t>
            </a:r>
            <a:endParaRPr lang="en-GB" dirty="0"/>
          </a:p>
          <a:p>
            <a:r>
              <a:rPr lang="en-GB" dirty="0" smtClean="0"/>
              <a:t>Build on experiences of on line delivery  - peer support, health and wellbeing, learning and skills groups. </a:t>
            </a:r>
          </a:p>
          <a:p>
            <a:r>
              <a:rPr lang="en-GB" dirty="0" smtClean="0"/>
              <a:t>Recruit, support and mobilise peer led engagement and activities through volunteering and service user engagement </a:t>
            </a:r>
          </a:p>
          <a:p>
            <a:r>
              <a:rPr lang="en-GB" dirty="0" smtClean="0"/>
              <a:t> Harm Reduction Innovation – the wider drug policy agenda and new technology.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5183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Thankyou to all our partners! 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311318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dirty="0" smtClean="0"/>
              <a:t>Reduce risk of harm from substance misuse and re-offending  to self and the wider community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GB" dirty="0"/>
          </a:p>
          <a:p>
            <a:pPr lvl="1"/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5827" y="1825625"/>
            <a:ext cx="7248276" cy="4847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93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Wales Wide Picture 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072" y="1391241"/>
            <a:ext cx="4730750" cy="450449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225" y="2543706"/>
            <a:ext cx="1780688" cy="13591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387" y="5675314"/>
            <a:ext cx="1807450" cy="10391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96645" y="5013381"/>
            <a:ext cx="1049460" cy="88235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629" y="4484628"/>
            <a:ext cx="1236354" cy="1286932"/>
          </a:xfrm>
          <a:prstGeom prst="rect">
            <a:avLst/>
          </a:prstGeom>
        </p:spPr>
      </p:pic>
      <p:pic>
        <p:nvPicPr>
          <p:cNvPr id="10" name="Picture 2" descr="https://lh3.googleusercontent.com/jxTYPz76HzcXkbPtOFg_YPj7-N_LiH6ZYJpUpN-kCSwabiXCuozLP3Hs-ozMplGDCgNgv4GaqUcCPgCz_h9Or7cFE2aUNsIdZMPT0eBKH4Oa0B6lzJbkCzMzYaBRwP_-nZ61b8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5312" y="527966"/>
            <a:ext cx="1862665" cy="1268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Connector 11"/>
          <p:cNvCxnSpPr/>
          <p:nvPr/>
        </p:nvCxnSpPr>
        <p:spPr>
          <a:xfrm flipV="1">
            <a:off x="6965244" y="1941689"/>
            <a:ext cx="711200" cy="36124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6886222" y="3612591"/>
            <a:ext cx="1283141" cy="41754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428089" y="5128094"/>
            <a:ext cx="455304" cy="39148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6437837" y="5454559"/>
            <a:ext cx="233896" cy="49747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4016524" y="4668823"/>
            <a:ext cx="1819832" cy="56145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4016524" y="4856577"/>
            <a:ext cx="810962" cy="15680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3958197" y="4176889"/>
            <a:ext cx="1596037" cy="74921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6546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Referral and Entry Points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3142" y="2292854"/>
            <a:ext cx="10530658" cy="355038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862762" y="289242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hlinkClick r:id="rId3"/>
              </a:rPr>
              <a:t>referrals.nw@kaleidoscope.cjsm.net</a:t>
            </a:r>
          </a:p>
          <a:p>
            <a:r>
              <a:rPr lang="en-GB" dirty="0">
                <a:hlinkClick r:id="rId3"/>
              </a:rPr>
              <a:t>nwspoc@kaleidoscopeproject.org.uk</a:t>
            </a:r>
            <a:r>
              <a:rPr lang="en-GB" dirty="0"/>
              <a:t> </a:t>
            </a:r>
          </a:p>
          <a:p>
            <a:endParaRPr lang="en-GB" dirty="0"/>
          </a:p>
          <a:p>
            <a:r>
              <a:rPr lang="en-GB" dirty="0"/>
              <a:t>Tel: 01492 556776 </a:t>
            </a:r>
          </a:p>
          <a:p>
            <a:r>
              <a:rPr lang="en-GB" dirty="0"/>
              <a:t>Fax: 01495 849903 </a:t>
            </a:r>
          </a:p>
        </p:txBody>
      </p:sp>
    </p:spTree>
    <p:extLst>
      <p:ext uri="{BB962C8B-B14F-4D97-AF65-F5344CB8AC3E}">
        <p14:creationId xmlns:p14="http://schemas.microsoft.com/office/powerpoint/2010/main" val="763500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28034"/>
            <a:ext cx="10515600" cy="6091707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/>
              <a:t>Arrest referral </a:t>
            </a:r>
          </a:p>
          <a:p>
            <a:r>
              <a:rPr lang="en-GB" dirty="0" smtClean="0"/>
              <a:t>Pre Sentence Reports / Fast Track Delivery Reports / Verbal advice and guidance </a:t>
            </a:r>
          </a:p>
          <a:p>
            <a:pPr lvl="1"/>
            <a:r>
              <a:rPr lang="en-GB" dirty="0" smtClean="0"/>
              <a:t>Alcohol Treatment Requirements </a:t>
            </a:r>
          </a:p>
          <a:p>
            <a:pPr lvl="1"/>
            <a:r>
              <a:rPr lang="en-GB" dirty="0" smtClean="0"/>
              <a:t>Drug Rehabilitation Requirements </a:t>
            </a:r>
          </a:p>
          <a:p>
            <a:pPr lvl="1"/>
            <a:r>
              <a:rPr lang="en-GB" dirty="0" smtClean="0"/>
              <a:t>Community sentence planning </a:t>
            </a:r>
          </a:p>
          <a:p>
            <a:pPr lvl="1"/>
            <a:r>
              <a:rPr lang="en-GB" dirty="0" smtClean="0"/>
              <a:t>Required Activities  - ORA</a:t>
            </a:r>
          </a:p>
          <a:p>
            <a:pPr lvl="1"/>
            <a:r>
              <a:rPr lang="en-GB" dirty="0" smtClean="0"/>
              <a:t>Post release licence monitoring – ORA </a:t>
            </a:r>
            <a:endParaRPr lang="en-GB" dirty="0"/>
          </a:p>
          <a:p>
            <a:r>
              <a:rPr lang="en-GB" dirty="0" smtClean="0"/>
              <a:t>CJ case management – for court ordered interventions including feedback and enforcement information </a:t>
            </a:r>
          </a:p>
          <a:p>
            <a:r>
              <a:rPr lang="en-GB" dirty="0" smtClean="0"/>
              <a:t>Contribution to multiagency risk management models</a:t>
            </a:r>
          </a:p>
          <a:p>
            <a:pPr lvl="1"/>
            <a:r>
              <a:rPr lang="en-GB" dirty="0" smtClean="0"/>
              <a:t>IOM </a:t>
            </a:r>
          </a:p>
          <a:p>
            <a:pPr lvl="1"/>
            <a:r>
              <a:rPr lang="en-GB" dirty="0" smtClean="0"/>
              <a:t>WISDOM</a:t>
            </a:r>
          </a:p>
          <a:p>
            <a:pPr lvl="1"/>
            <a:r>
              <a:rPr lang="en-GB" dirty="0" smtClean="0"/>
              <a:t>MARAC</a:t>
            </a:r>
          </a:p>
          <a:p>
            <a:pPr lvl="1"/>
            <a:r>
              <a:rPr lang="en-GB" dirty="0" smtClean="0"/>
              <a:t>MAPPA </a:t>
            </a:r>
          </a:p>
          <a:p>
            <a:pPr lvl="1"/>
            <a:r>
              <a:rPr lang="en-GB" dirty="0" smtClean="0"/>
              <a:t>SVOC </a:t>
            </a:r>
          </a:p>
          <a:p>
            <a:pPr lvl="1"/>
            <a:r>
              <a:rPr lang="en-GB" dirty="0" smtClean="0"/>
              <a:t>Safeguarding  / MDT and case conferences</a:t>
            </a:r>
            <a:endParaRPr lang="en-GB" dirty="0"/>
          </a:p>
          <a:p>
            <a:r>
              <a:rPr lang="en-GB" dirty="0" smtClean="0"/>
              <a:t>Drug Screen testing  -  urine and oral</a:t>
            </a:r>
          </a:p>
          <a:p>
            <a:r>
              <a:rPr lang="en-GB" dirty="0" smtClean="0"/>
              <a:t>Group and 1:1 interventions </a:t>
            </a:r>
          </a:p>
          <a:p>
            <a:r>
              <a:rPr lang="en-GB" dirty="0" smtClean="0"/>
              <a:t>Recovery Support and onward referral</a:t>
            </a:r>
          </a:p>
          <a:p>
            <a:pPr marL="0" indent="0">
              <a:buNone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042762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7778" y="1825625"/>
            <a:ext cx="9102526" cy="4037167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131562"/>
            <a:ext cx="10515600" cy="1325563"/>
          </a:xfrm>
        </p:spPr>
        <p:txBody>
          <a:bodyPr/>
          <a:lstStyle/>
          <a:p>
            <a:r>
              <a:rPr lang="en-GB" dirty="0" smtClean="0"/>
              <a:t>Recovery Service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6437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9563" y="640769"/>
            <a:ext cx="10515600" cy="5837304"/>
          </a:xfrm>
        </p:spPr>
        <p:txBody>
          <a:bodyPr>
            <a:normAutofit/>
          </a:bodyPr>
          <a:lstStyle/>
          <a:p>
            <a:r>
              <a:rPr lang="en-GB" dirty="0" smtClean="0"/>
              <a:t>Clinical Services </a:t>
            </a:r>
          </a:p>
          <a:p>
            <a:pPr lvl="1"/>
            <a:r>
              <a:rPr lang="en-GB" dirty="0" smtClean="0"/>
              <a:t>Opiate Substitute Therapy (Buprenorphine / Methadone) </a:t>
            </a:r>
          </a:p>
          <a:p>
            <a:pPr lvl="2"/>
            <a:r>
              <a:rPr lang="en-GB" dirty="0" smtClean="0"/>
              <a:t>Drug Rehabilitation Requirements </a:t>
            </a:r>
          </a:p>
          <a:p>
            <a:pPr lvl="2"/>
            <a:r>
              <a:rPr lang="en-GB" dirty="0" smtClean="0"/>
              <a:t>Prison Leavers – up to 12 weeks </a:t>
            </a:r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Assessment and support for onward referral </a:t>
            </a:r>
          </a:p>
          <a:p>
            <a:pPr lvl="2"/>
            <a:r>
              <a:rPr lang="en-GB" dirty="0" smtClean="0"/>
              <a:t>Alcohol detox </a:t>
            </a:r>
          </a:p>
          <a:p>
            <a:pPr lvl="2"/>
            <a:r>
              <a:rPr lang="en-GB" dirty="0" smtClean="0"/>
              <a:t>Tier 4 </a:t>
            </a:r>
          </a:p>
          <a:p>
            <a:pPr lvl="2"/>
            <a:r>
              <a:rPr lang="en-GB" dirty="0" smtClean="0"/>
              <a:t>Naloxone </a:t>
            </a:r>
          </a:p>
          <a:p>
            <a:pPr lvl="2"/>
            <a:r>
              <a:rPr lang="en-GB" dirty="0" smtClean="0"/>
              <a:t>BBV </a:t>
            </a:r>
          </a:p>
          <a:p>
            <a:pPr lvl="2"/>
            <a:r>
              <a:rPr lang="en-GB" dirty="0" smtClean="0"/>
              <a:t>NPS – and health and wellbeing advice and harm reduction – shared learning / trends and medical management from other clinical services.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132" y="640769"/>
            <a:ext cx="1950889" cy="1950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928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COVID challenge leading to SUCCESS!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Court  and prison assessment</a:t>
            </a:r>
          </a:p>
          <a:p>
            <a:pPr lvl="1"/>
            <a:r>
              <a:rPr lang="en-GB" dirty="0" smtClean="0"/>
              <a:t>Physical presence</a:t>
            </a:r>
          </a:p>
          <a:p>
            <a:pPr lvl="1"/>
            <a:r>
              <a:rPr lang="en-GB" dirty="0" smtClean="0"/>
              <a:t>Video link </a:t>
            </a:r>
          </a:p>
          <a:p>
            <a:pPr lvl="1"/>
            <a:r>
              <a:rPr lang="en-GB" dirty="0" smtClean="0"/>
              <a:t>Telephone support </a:t>
            </a:r>
          </a:p>
          <a:p>
            <a:pPr lvl="1"/>
            <a:r>
              <a:rPr lang="en-GB" dirty="0" smtClean="0"/>
              <a:t>Telephone assessment</a:t>
            </a:r>
          </a:p>
          <a:p>
            <a:pPr lvl="1"/>
            <a:r>
              <a:rPr lang="en-GB" dirty="0" smtClean="0"/>
              <a:t>Balance and checks</a:t>
            </a:r>
          </a:p>
          <a:p>
            <a:pPr lvl="1"/>
            <a:endParaRPr lang="en-GB" dirty="0"/>
          </a:p>
          <a:p>
            <a:r>
              <a:rPr lang="en-GB" dirty="0" smtClean="0"/>
              <a:t>Homelessness </a:t>
            </a:r>
          </a:p>
          <a:p>
            <a:pPr lvl="1"/>
            <a:r>
              <a:rPr lang="en-GB" dirty="0" smtClean="0"/>
              <a:t>Temporary accommodation </a:t>
            </a:r>
          </a:p>
          <a:p>
            <a:pPr lvl="1"/>
            <a:r>
              <a:rPr lang="en-GB" dirty="0" smtClean="0"/>
              <a:t>Short notice arrangements 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GB" dirty="0"/>
              <a:t>Self isolation </a:t>
            </a:r>
            <a:r>
              <a:rPr lang="en-GB" dirty="0" smtClean="0"/>
              <a:t>and shielding</a:t>
            </a:r>
            <a:endParaRPr lang="en-GB" dirty="0"/>
          </a:p>
          <a:p>
            <a:pPr lvl="1"/>
            <a:r>
              <a:rPr lang="en-GB" dirty="0"/>
              <a:t>Staff </a:t>
            </a:r>
          </a:p>
          <a:p>
            <a:pPr lvl="1"/>
            <a:r>
              <a:rPr lang="en-GB" dirty="0"/>
              <a:t>Service users </a:t>
            </a:r>
          </a:p>
          <a:p>
            <a:pPr lvl="1"/>
            <a:endParaRPr lang="en-GB" dirty="0"/>
          </a:p>
          <a:p>
            <a:r>
              <a:rPr lang="en-GB" dirty="0"/>
              <a:t>Building COVID risk </a:t>
            </a:r>
            <a:r>
              <a:rPr lang="en-GB" dirty="0" smtClean="0"/>
              <a:t>management </a:t>
            </a:r>
            <a:endParaRPr lang="en-GB" dirty="0"/>
          </a:p>
          <a:p>
            <a:pPr lvl="1"/>
            <a:r>
              <a:rPr lang="en-GB" dirty="0"/>
              <a:t>Community venues </a:t>
            </a:r>
          </a:p>
          <a:p>
            <a:pPr lvl="1"/>
            <a:r>
              <a:rPr lang="en-GB" dirty="0"/>
              <a:t>Partner buildings </a:t>
            </a:r>
          </a:p>
          <a:p>
            <a:pPr lvl="1"/>
            <a:r>
              <a:rPr lang="en-GB" dirty="0"/>
              <a:t>Shared premises </a:t>
            </a:r>
          </a:p>
          <a:p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3975" y="4001294"/>
            <a:ext cx="2838450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175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9177" y="2567605"/>
            <a:ext cx="5181600" cy="4351338"/>
          </a:xfrm>
        </p:spPr>
        <p:txBody>
          <a:bodyPr>
            <a:normAutofit lnSpcReduction="10000"/>
          </a:bodyPr>
          <a:lstStyle/>
          <a:p>
            <a:pPr lvl="1"/>
            <a:endParaRPr lang="en-GB" dirty="0"/>
          </a:p>
          <a:p>
            <a:r>
              <a:rPr lang="en-GB" dirty="0" smtClean="0"/>
              <a:t>Pharmacy / community collection and liaison</a:t>
            </a:r>
          </a:p>
          <a:p>
            <a:endParaRPr lang="en-GB" dirty="0" smtClean="0"/>
          </a:p>
          <a:p>
            <a:r>
              <a:rPr lang="en-GB" dirty="0" smtClean="0"/>
              <a:t>Third party collection </a:t>
            </a:r>
          </a:p>
          <a:p>
            <a:endParaRPr lang="en-GB" dirty="0"/>
          </a:p>
          <a:p>
            <a:r>
              <a:rPr lang="en-GB" dirty="0" smtClean="0"/>
              <a:t>Outreach and home visits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391936"/>
            <a:ext cx="5181600" cy="5665964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Digital inclusion </a:t>
            </a:r>
          </a:p>
          <a:p>
            <a:pPr lvl="1"/>
            <a:r>
              <a:rPr lang="en-GB" dirty="0" smtClean="0"/>
              <a:t>Digital exclusion </a:t>
            </a:r>
          </a:p>
          <a:p>
            <a:pPr lvl="1"/>
            <a:r>
              <a:rPr lang="en-GB" dirty="0" smtClean="0"/>
              <a:t>Online support packages / recovery groups and mutual aid. </a:t>
            </a:r>
          </a:p>
          <a:p>
            <a:pPr lvl="1"/>
            <a:r>
              <a:rPr lang="en-GB" dirty="0" smtClean="0"/>
              <a:t>1:1 via social media apps, video link and more.</a:t>
            </a:r>
          </a:p>
          <a:p>
            <a:pPr marL="457200" lvl="1" indent="0">
              <a:buNone/>
            </a:pPr>
            <a:endParaRPr lang="en-GB" dirty="0" smtClean="0"/>
          </a:p>
          <a:p>
            <a:r>
              <a:rPr lang="en-GB" dirty="0" smtClean="0"/>
              <a:t>Access to mobile phone </a:t>
            </a:r>
          </a:p>
          <a:p>
            <a:endParaRPr lang="en-GB" dirty="0" smtClean="0"/>
          </a:p>
          <a:p>
            <a:r>
              <a:rPr lang="en-GB" dirty="0" smtClean="0"/>
              <a:t>Wrap around heath and wellbeing </a:t>
            </a:r>
          </a:p>
          <a:p>
            <a:endParaRPr lang="en-GB" dirty="0"/>
          </a:p>
          <a:p>
            <a:r>
              <a:rPr lang="en-GB" dirty="0" smtClean="0"/>
              <a:t>Tier 4 referrals – detox and rehab</a:t>
            </a:r>
          </a:p>
          <a:p>
            <a:endParaRPr lang="en-GB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34987"/>
            <a:ext cx="3642431" cy="1821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471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458</TotalTime>
  <Words>488</Words>
  <Application>Microsoft Office PowerPoint</Application>
  <PresentationFormat>Widescreen</PresentationFormat>
  <Paragraphs>109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Wingdings</vt:lpstr>
      <vt:lpstr>Office Theme</vt:lpstr>
      <vt:lpstr>   North Wales Integrated Substance Misuse Service   </vt:lpstr>
      <vt:lpstr>Reduce risk of harm from substance misuse and re-offending  to self and the wider community</vt:lpstr>
      <vt:lpstr>The Wales Wide Picture </vt:lpstr>
      <vt:lpstr>Referral and Entry Points</vt:lpstr>
      <vt:lpstr>PowerPoint Presentation</vt:lpstr>
      <vt:lpstr>Recovery Service</vt:lpstr>
      <vt:lpstr>PowerPoint Presentation</vt:lpstr>
      <vt:lpstr>COVID challenge leading to SUCCESS!</vt:lpstr>
      <vt:lpstr>PowerPoint Presentation</vt:lpstr>
      <vt:lpstr>Remote Working</vt:lpstr>
      <vt:lpstr>Numbers…</vt:lpstr>
      <vt:lpstr>(SROI) Social Return On Investment   Social Value Cymru 2019/2020</vt:lpstr>
      <vt:lpstr>PowerPoint Presentation</vt:lpstr>
      <vt:lpstr>PowerPoint Presentation</vt:lpstr>
      <vt:lpstr>Next Steps…..</vt:lpstr>
      <vt:lpstr>Thankyou to all our partners! 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North Wales Integrated Substance Misuse Service   Dechrau Newydd</dc:title>
  <dc:creator>jhhp01@outlook.com</dc:creator>
  <cp:lastModifiedBy>jhhp01@outlook.com</cp:lastModifiedBy>
  <cp:revision>38</cp:revision>
  <dcterms:created xsi:type="dcterms:W3CDTF">2020-01-29T10:35:19Z</dcterms:created>
  <dcterms:modified xsi:type="dcterms:W3CDTF">2020-11-19T16:05:42Z</dcterms:modified>
</cp:coreProperties>
</file>