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88B7BB6-4B7E-4423-AC1A-9A0987AB0AAF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55638" y="1792288"/>
            <a:ext cx="8615362" cy="4846637"/>
          </a:xfrm>
          <a:prstGeom prst="rect">
            <a:avLst/>
          </a:prstGeom>
        </p:spPr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992520" y="6908760"/>
            <a:ext cx="7940880" cy="5652360"/>
          </a:xfrm>
          <a:prstGeom prst="rect">
            <a:avLst/>
          </a:prstGeom>
        </p:spPr>
        <p:txBody>
          <a:bodyPr lIns="138600" tIns="69480" rIns="138600" bIns="6948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67" name="TextShape 3"/>
          <p:cNvSpPr txBox="1"/>
          <p:nvPr/>
        </p:nvSpPr>
        <p:spPr>
          <a:xfrm>
            <a:off x="5622840" y="13635360"/>
            <a:ext cx="4301280" cy="720000"/>
          </a:xfrm>
          <a:prstGeom prst="rect">
            <a:avLst/>
          </a:prstGeom>
          <a:noFill/>
          <a:ln>
            <a:noFill/>
          </a:ln>
        </p:spPr>
        <p:txBody>
          <a:bodyPr lIns="138600" tIns="69480" rIns="138600" bIns="69480" anchor="b"/>
          <a:lstStyle/>
          <a:p>
            <a:pPr algn="r">
              <a:lnSpc>
                <a:spcPct val="100000"/>
              </a:lnSpc>
            </a:pPr>
            <a:fld id="{5D5A793C-BEF9-42CF-AD0C-2A74CFEC6EB9}" type="slidenum">
              <a:rPr lang="en-US" sz="17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7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55560" y="1792440"/>
            <a:ext cx="8615160" cy="4846320"/>
          </a:xfrm>
          <a:prstGeom prst="rect">
            <a:avLst/>
          </a:prstGeom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992520" y="6908760"/>
            <a:ext cx="7940880" cy="5652360"/>
          </a:xfrm>
          <a:prstGeom prst="rect">
            <a:avLst/>
          </a:prstGeom>
        </p:spPr>
        <p:txBody>
          <a:bodyPr lIns="138600" tIns="69480" rIns="138600" bIns="6948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0" name="TextShape 3"/>
          <p:cNvSpPr txBox="1"/>
          <p:nvPr/>
        </p:nvSpPr>
        <p:spPr>
          <a:xfrm>
            <a:off x="5622840" y="13635360"/>
            <a:ext cx="4301280" cy="720000"/>
          </a:xfrm>
          <a:prstGeom prst="rect">
            <a:avLst/>
          </a:prstGeom>
          <a:noFill/>
          <a:ln>
            <a:noFill/>
          </a:ln>
        </p:spPr>
        <p:txBody>
          <a:bodyPr lIns="138600" tIns="69480" rIns="138600" bIns="69480" anchor="b"/>
          <a:lstStyle/>
          <a:p>
            <a:pPr algn="r">
              <a:lnSpc>
                <a:spcPct val="100000"/>
              </a:lnSpc>
            </a:pPr>
            <a:fld id="{4AF0D0AE-A111-4766-B9C7-5A45F859F6EB}" type="slidenum">
              <a:rPr lang="en-US" sz="17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7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55560" y="1792440"/>
            <a:ext cx="8615160" cy="4846320"/>
          </a:xfrm>
          <a:prstGeom prst="rect">
            <a:avLst/>
          </a:prstGeom>
        </p:spPr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992520" y="6908760"/>
            <a:ext cx="7940880" cy="5652360"/>
          </a:xfrm>
          <a:prstGeom prst="rect">
            <a:avLst/>
          </a:prstGeom>
        </p:spPr>
        <p:txBody>
          <a:bodyPr lIns="138600" tIns="69480" rIns="138600" bIns="6948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3" name="TextShape 3"/>
          <p:cNvSpPr txBox="1"/>
          <p:nvPr/>
        </p:nvSpPr>
        <p:spPr>
          <a:xfrm>
            <a:off x="5622840" y="13635360"/>
            <a:ext cx="4301280" cy="720000"/>
          </a:xfrm>
          <a:prstGeom prst="rect">
            <a:avLst/>
          </a:prstGeom>
          <a:noFill/>
          <a:ln>
            <a:noFill/>
          </a:ln>
        </p:spPr>
        <p:txBody>
          <a:bodyPr lIns="138600" tIns="69480" rIns="138600" bIns="69480" anchor="b"/>
          <a:lstStyle/>
          <a:p>
            <a:pPr algn="r">
              <a:lnSpc>
                <a:spcPct val="100000"/>
              </a:lnSpc>
            </a:pPr>
            <a:fld id="{2CC143F3-8123-494A-B5B3-46612D2D3D38}" type="slidenum">
              <a:rPr lang="en-US" sz="17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US" sz="17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55638" y="1792288"/>
            <a:ext cx="8615362" cy="4846637"/>
          </a:xfrm>
          <a:prstGeom prst="rect">
            <a:avLst/>
          </a:prstGeom>
        </p:spPr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992520" y="6908760"/>
            <a:ext cx="7940880" cy="5652360"/>
          </a:xfrm>
          <a:prstGeom prst="rect">
            <a:avLst/>
          </a:prstGeom>
        </p:spPr>
        <p:txBody>
          <a:bodyPr lIns="138600" tIns="69480" rIns="138600" bIns="6948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6" name="TextShape 3"/>
          <p:cNvSpPr txBox="1"/>
          <p:nvPr/>
        </p:nvSpPr>
        <p:spPr>
          <a:xfrm>
            <a:off x="5622840" y="13635360"/>
            <a:ext cx="4301280" cy="720000"/>
          </a:xfrm>
          <a:prstGeom prst="rect">
            <a:avLst/>
          </a:prstGeom>
          <a:noFill/>
          <a:ln>
            <a:noFill/>
          </a:ln>
        </p:spPr>
        <p:txBody>
          <a:bodyPr lIns="138600" tIns="69480" rIns="138600" bIns="69480" anchor="b"/>
          <a:lstStyle/>
          <a:p>
            <a:pPr algn="r">
              <a:lnSpc>
                <a:spcPct val="100000"/>
              </a:lnSpc>
            </a:pPr>
            <a:fld id="{024EF31F-E9A3-4ADD-8E91-84EAF71EC7F6}" type="slidenum">
              <a:rPr lang="en-US" sz="17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n-US" sz="17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0"/>
            <a:ext cx="12191760" cy="21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850" b="0" strike="noStrike" spc="-1">
                <a:solidFill>
                  <a:srgbClr val="000000"/>
                </a:solidFill>
                <a:latin typeface="Microsoft Sans Serif"/>
              </a:rPr>
              <a:t> </a:t>
            </a:r>
            <a:endParaRPr lang="en-US" sz="850" b="0" strike="noStrike" spc="-1">
              <a:latin typeface="Arial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0" y="6537960"/>
            <a:ext cx="12191760" cy="21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850" b="0" strike="noStrike" spc="-1">
                <a:solidFill>
                  <a:srgbClr val="000000"/>
                </a:solidFill>
                <a:latin typeface="Microsoft Sans Serif"/>
              </a:rPr>
              <a:t> </a:t>
            </a:r>
            <a:endParaRPr lang="en-US" sz="85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4A7C55A-AC64-4645-BB47-F3BE616F5425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8/5/2022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581E794-6CC1-4B40-960D-96D67E66E2BE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0" y="0"/>
            <a:ext cx="12191760" cy="2083320"/>
          </a:xfrm>
          <a:custGeom>
            <a:avLst/>
            <a:gdLst/>
            <a:ahLst/>
            <a:cxnLst/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3"/>
          <p:cNvSpPr/>
          <p:nvPr/>
        </p:nvSpPr>
        <p:spPr>
          <a:xfrm>
            <a:off x="828720" y="391680"/>
            <a:ext cx="10534320" cy="8172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spcAft>
                <a:spcPts val="601"/>
              </a:spcAft>
            </a:pPr>
            <a:r>
              <a:rPr lang="en-US" sz="3600" b="1" strike="noStrike" spc="-1">
                <a:solidFill>
                  <a:srgbClr val="000000"/>
                </a:solidFill>
                <a:latin typeface="Calibri Light"/>
              </a:rPr>
              <a:t>CYNLLUN GWEITHREDU MAES CAFFAEL MOESEGOL 2022 - 2023</a:t>
            </a:r>
            <a:endParaRPr lang="en-US" sz="36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601"/>
              </a:spcAft>
            </a:pPr>
            <a:r>
              <a:rPr lang="en-US" sz="2500" b="0" strike="noStrike" spc="-1">
                <a:solidFill>
                  <a:srgbClr val="000000"/>
                </a:solidFill>
                <a:latin typeface="Calibri"/>
              </a:rPr>
              <a:t>Hybu datblygu cadwyni cyflenwi moesegol wrth gyflwyno cytundebau ar gyfer y gwasanaeth heddlu yng Nghymru</a:t>
            </a:r>
            <a:endParaRPr lang="en-US" sz="2500" b="0" strike="noStrike" spc="-1">
              <a:latin typeface="Arial"/>
            </a:endParaRPr>
          </a:p>
        </p:txBody>
      </p:sp>
      <p:graphicFrame>
        <p:nvGraphicFramePr>
          <p:cNvPr id="52" name="Table 4"/>
          <p:cNvGraphicFramePr/>
          <p:nvPr/>
        </p:nvGraphicFramePr>
        <p:xfrm>
          <a:off x="312840" y="1629360"/>
          <a:ext cx="11565720" cy="3870960"/>
        </p:xfrm>
        <a:graphic>
          <a:graphicData uri="http://schemas.openxmlformats.org/drawingml/2006/table">
            <a:tbl>
              <a:tblPr/>
              <a:tblGrid>
                <a:gridCol w="401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5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4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Caffael Moesegol 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Pam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Pryd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Pwy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3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1.  Adnewyddu'r Datganiad Caethwasiaeth Fodern, crynhoi'r gwaith a gwblhawyd yn ystod y cyfnod blaenorol a chreu Cynllun Gweithredu wedi'i ddiweddaru ar gyfer 2022-23. Cyhoeddi ar wefan y Comisiynydd Heddlu a Throsedd.   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Mae hyn yn bodloni'r Gofyniad Statudol i gyhoeddi Datganiad blynyddol 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flynyddol gyda Datganiad yn barod i'w gyhoeddi 31/07/22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CCA / Swyddog Staff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9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2.  Staff Caffael Strategol i gwblhau'r cwrs gloywi Hyfforddiant Caffael Moesegol blynyddol.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Sicrhau fod staff Caffael Strategol yn dal i fyny gydag ystyriaethau cadwyn gyflenwi foesegol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flynyddol / 31/03/2023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Caffael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3.  Sefydlu cynllun i adolygu cyflenwyr risg uwch HGC gyda golwg ar gymhwyso Offeryn Asesiad Risg.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Asesiad Risg o gyflenwyr wedi'u nodi fel risg uwch. Ni allwn asesu'r holl gyflenwyr felly mae'r ymdriniaeth hon yn caniatáu i ni reoli risg yn briodol o fewn ein cadwyn gyflenwi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Cytuno ar y meysydd ffocws risg uwch erbyn 30/09/22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Caffael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0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4. Staff caffael i ystyried ymgorffori'r Offeryn Asesiad Risg Cyflenwyr i symud cytundeb a rheoli cytundebau parhaus, er mwyn nodi, gwerthuso ac amcangyfrif y lefel o risg.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Hwyluso nodi cymesur a phriodol a rheoli risg o risgiau cadwyn gyflenwi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Offeryn i'w ddefnyddio erbyn 30/09/22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Caffael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9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5. Yr Heddlu i hysbysu am ystadegau cyflawniad taliad a chyhoeddi'n chwarterol ar y wefan allanol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bodloni gofyniad statudol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flynyddol / 31/03/2023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CG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9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6. Ymgysylltu gyda gwaith cadwyn gadwyn foesegol Blue Light Commercial gyda golwg ar weithredu arfer da yn yr heddlu. 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Gwneud y defnydd gorau o adnoddau a rhannu'r gwaith ledled plismona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31/03/2023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Caffael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7. Codi'r proffil hysbysu ar lefel strategol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Sicrhau fod hysbysu caffael Moesegol yn digwydd ar lefel ac amlder priodol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Cyfredol.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CCA / Swyddog Staff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2"/>
          <p:cNvSpPr/>
          <p:nvPr/>
        </p:nvSpPr>
        <p:spPr>
          <a:xfrm>
            <a:off x="0" y="0"/>
            <a:ext cx="12191760" cy="2083320"/>
          </a:xfrm>
          <a:custGeom>
            <a:avLst/>
            <a:gdLst/>
            <a:ahLst/>
            <a:cxnLst/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3"/>
          <p:cNvSpPr/>
          <p:nvPr/>
        </p:nvSpPr>
        <p:spPr>
          <a:xfrm>
            <a:off x="315000" y="494280"/>
            <a:ext cx="11409480" cy="8172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spcAft>
                <a:spcPts val="601"/>
              </a:spcAft>
            </a:pPr>
            <a:r>
              <a:rPr lang="en-US" sz="6800" b="1" strike="noStrike" spc="-1">
                <a:solidFill>
                  <a:srgbClr val="000000"/>
                </a:solidFill>
                <a:latin typeface="Calibri Light"/>
              </a:rPr>
              <a:t>CYNLLUN GWEITHREDU MAES CYFLOGAETH 2022 - 2023 </a:t>
            </a:r>
            <a:endParaRPr lang="en-US" sz="6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601"/>
              </a:spcAft>
            </a:pPr>
            <a:r>
              <a:rPr lang="en-US" sz="4800" b="0" strike="noStrike" spc="-1">
                <a:solidFill>
                  <a:srgbClr val="000000"/>
                </a:solidFill>
                <a:latin typeface="Calibri"/>
              </a:rPr>
              <a:t>Cymru Gyfan yn gweithio tuag at bolisi cyffredin gyda phryniant ledled y sefydliadau yn effeithio ar fusnes prif ffrwd a busnes dyddiol</a:t>
            </a:r>
            <a:endParaRPr lang="en-US" sz="4800" b="0" strike="noStrike" spc="-1">
              <a:latin typeface="Arial"/>
            </a:endParaRPr>
          </a:p>
        </p:txBody>
      </p:sp>
      <p:graphicFrame>
        <p:nvGraphicFramePr>
          <p:cNvPr id="56" name="Table 4"/>
          <p:cNvGraphicFramePr/>
          <p:nvPr/>
        </p:nvGraphicFramePr>
        <p:xfrm>
          <a:off x="315000" y="1513800"/>
          <a:ext cx="11409120" cy="2683440"/>
        </p:xfrm>
        <a:graphic>
          <a:graphicData uri="http://schemas.openxmlformats.org/drawingml/2006/table">
            <a:tbl>
              <a:tblPr/>
              <a:tblGrid>
                <a:gridCol w="3958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Gweithrediad Cyflogaeth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Pam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Pryd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Pwy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1. Sicrhau fod sianeli Chwythu Chwiban ar gael ac yn hygyrch i holl weithwyr.  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Grymuso staff i godi amheuon o arferion cyflogaeth anghyfreithlon ac anfoesegol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flynyddol fel rhan o'r Datganiad Caethwasiaeth Fodern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CCA / Swyddog Staff (drwy'r Datganiad Caethwasiaeth Fodern)</a:t>
                      </a:r>
                      <a:endParaRPr lang="en-US" sz="105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2. Sicrhau fod gan yr holl staff fynediad at wylio fideos briffio Caethwasiaeth Fodern wrth ledaenu drwy sianelau'r Heddlu.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Cynyddu ymwybyddiaeth o swyddogion a staff, yn benodol berthnasol i'r rhai hynny sydd ynghlwm mewn gwariant neu recriwtio gweithwyr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Sicrhau y cyhoeddir ar Forcenet erbyn 30/09/22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Tîm Camfanteisio GT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3. Sicrhau fod unrhyw faterion dilemâu moesegol yn cael eu cyflwyno i Fwrdd Moeseg yr Heddlu er ystyriaeth. 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Gwella ymwybyddiaeth materion moesegol ledled yr Heddlu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Cyfredol.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Caffael / CCA / Pawb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4. Diweddaru ein polisi recriwtio fel ei fod yn manylu ein gofyniad am gyflogaeth foesegol. 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cynorthwyo ymrwymiad i gyflogaeth foesegol o fewn yr Heddlu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31/03/2023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DPS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5. Ystyried diweddaru ein cytundebau cyflogaeth er mwyn sicrhau fod gweithwyr yn gwybod am ein gofynion cyflogaeth moesegol.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cynorthwyo ymrwymiad i gyflogaeth foesegol o fewn yr Heddlu</a:t>
                      </a:r>
                      <a:endParaRPr lang="en-US" sz="105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31/03/2023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DPS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6. Sicrhau fod y Cod Arfer Cyflogaeth Moesegol ar agenda ein Hundebau Masnach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cynorthwyo ymrwymiad i gyflogaeth foesegol o fewn yr Heddlu</a:t>
                      </a:r>
                      <a:endParaRPr lang="en-US" sz="105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30/09/2022</a:t>
                      </a:r>
                      <a:endParaRPr lang="en-US" sz="105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CCA / Swyddog Staff </a:t>
                      </a:r>
                      <a:endParaRPr lang="en-US" sz="105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2"/>
          <p:cNvSpPr/>
          <p:nvPr/>
        </p:nvSpPr>
        <p:spPr>
          <a:xfrm>
            <a:off x="0" y="0"/>
            <a:ext cx="12191760" cy="2083320"/>
          </a:xfrm>
          <a:custGeom>
            <a:avLst/>
            <a:gdLst/>
            <a:ahLst/>
            <a:cxnLst/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3"/>
          <p:cNvSpPr/>
          <p:nvPr/>
        </p:nvSpPr>
        <p:spPr>
          <a:xfrm>
            <a:off x="828720" y="494280"/>
            <a:ext cx="10534320" cy="8172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spcAft>
                <a:spcPts val="601"/>
              </a:spcAft>
            </a:pPr>
            <a:r>
              <a:rPr lang="en-US" sz="2000" b="1" strike="noStrike" spc="-1">
                <a:solidFill>
                  <a:srgbClr val="000000"/>
                </a:solidFill>
                <a:latin typeface="Calibri Light"/>
              </a:rPr>
              <a:t>MAES AMGYLCHFYD 2022 - 2023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601"/>
              </a:spcAft>
            </a:pPr>
            <a:r>
              <a:rPr lang="en-US" sz="1700" b="0" strike="noStrike" spc="-1">
                <a:solidFill>
                  <a:srgbClr val="000000"/>
                </a:solidFill>
                <a:latin typeface="Calibri Light"/>
              </a:rPr>
              <a:t>Creu amgylchfyd anghyfeillgar i gaethwasiaeth fodern</a:t>
            </a:r>
            <a:endParaRPr lang="en-US" sz="1700" b="0" strike="noStrike" spc="-1">
              <a:latin typeface="Arial"/>
            </a:endParaRPr>
          </a:p>
        </p:txBody>
      </p:sp>
      <p:graphicFrame>
        <p:nvGraphicFramePr>
          <p:cNvPr id="60" name="Table 4"/>
          <p:cNvGraphicFramePr/>
          <p:nvPr/>
        </p:nvGraphicFramePr>
        <p:xfrm>
          <a:off x="315000" y="1513800"/>
          <a:ext cx="11559240" cy="3094200"/>
        </p:xfrm>
        <a:graphic>
          <a:graphicData uri="http://schemas.openxmlformats.org/drawingml/2006/table">
            <a:tbl>
              <a:tblPr/>
              <a:tblGrid>
                <a:gridCol w="377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Gweithrediad Amgylchfyd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Pam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Pryd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Pwy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1.  Sicrhau fod Caethwasiaeth Fodern yn parhau i gael ei ystyried a'i osod yn addas mewn blaenoriaethau Plismona fel rhan o'r broses Cynllunio Strategol.  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Pwysleisio lle Caethwasiaeth Fodern yn y Cynllun Heddlu a Throsedd a Chynllun Cyflawni'r Heddlu.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31/03/2023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PG / CHTh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2.  Sicrhau y rhoddir ystyriaeth ddyledus i greu amgylchfyd anghyfeillgar i Gaethwasiaeth Fodern wrth gomisiynu gwasanaethau SCHTh e.e.  Canolfan Cymorth Dioddefwyr Caethwasiaeth Fodern.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Gwasanaethau sydd wedi eu comisiynu yn targedu Caethwasiaeth Fodern yn benodol.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31/03/2023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Swyddog Comisiynu SCHTh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7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3.  Plannu diwylliant o gyfrifoldeb ehangach o fewn yr Heddlu i'r holl rai hynny ynghlwm mewn caffael nwyddau a gwasanaethau o ran Caethwasiaeth Fodern tu hwnt i'r tîm caffael creiddiol.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Mae cynllunio strategol yn cydnabod fod caffael moesegol yn y gadwyn gyflenwi yn un maes o lif gwaith ehangach.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Sicrhau hysbysu cyfnodol i'r Bwrdd Cyllid ac Adnoddau Strategol / Parhaus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Caffael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4.  Ystyried ymgysylltu bwriadol gyda'r gymuned busnesau lleol gyda golwg ar sicrhau y cynhwysir ymwybyddiaeth a phroffil o'r materion. </a:t>
                      </a:r>
                      <a:br/>
                      <a:br/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Mae digwyddiadau lleol wedi'u cynnal a'u hymgysylltu er mwyn cynyddu ymwybyddiaeth leol a phroffil caethwasiaeth fodern.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31/03/2023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Swyddog Craffu a Pholisi SCHTh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5.  Sicrhau gweithio partneriaeth cryf yn fewnol ledled rhanddeiliaid mewnol allweddol.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Mae perthynas waith gref ledled y sefydliadau yn creu amgylchfyd rhagweithiol o ran caethwasiaeth fodern o fewn y sefydliad.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31/03/2023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Tîm Camfanteisio GT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6.  Sicrhau fod gweithio partneriaeth ehangach yn digwydd tu hwnt i blismona gan ymgysylltu gyda rhanddeiliaid a phartneriaid. 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Mae ymdriniaeth plismona Cymru yn gydweithredol mewn Plismona a chyda phartneriaid ehangach.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31/03/2023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Tîm Camfanteisio GT</a:t>
                      </a:r>
                      <a:endParaRPr lang="en-US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000" b="0" strike="noStrike" spc="-1">
                        <a:latin typeface="Arial"/>
                      </a:endParaRPr>
                    </a:p>
                  </a:txBody>
                  <a:tcPr marL="4320" marR="4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2"/>
          <p:cNvSpPr/>
          <p:nvPr/>
        </p:nvSpPr>
        <p:spPr>
          <a:xfrm>
            <a:off x="0" y="0"/>
            <a:ext cx="12191760" cy="2083320"/>
          </a:xfrm>
          <a:custGeom>
            <a:avLst/>
            <a:gdLst/>
            <a:ahLst/>
            <a:cxnLst/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828720" y="494280"/>
            <a:ext cx="10534320" cy="87696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spcAft>
                <a:spcPts val="601"/>
              </a:spcAft>
            </a:pPr>
            <a:r>
              <a:rPr lang="en-US" sz="4500" b="1" strike="noStrike" spc="-1">
                <a:solidFill>
                  <a:srgbClr val="000000"/>
                </a:solidFill>
                <a:latin typeface="Calibri Light"/>
              </a:rPr>
              <a:t>CYNLLUN GWEITHREDU MAES GORFODAETH 2022 - 2023</a:t>
            </a:r>
            <a:endParaRPr lang="en-US" sz="45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601"/>
              </a:spcAft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Gwella casglu cudd-wybodaeth drwy gydymffurfio gyda'r Cod Ymarfer</a:t>
            </a:r>
            <a:endParaRPr lang="en-US" sz="4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601"/>
              </a:spcAft>
            </a:pPr>
            <a:endParaRPr lang="en-US" sz="4000" b="0" strike="noStrike" spc="-1">
              <a:latin typeface="Arial"/>
            </a:endParaRPr>
          </a:p>
        </p:txBody>
      </p:sp>
      <p:graphicFrame>
        <p:nvGraphicFramePr>
          <p:cNvPr id="64" name="Table 4"/>
          <p:cNvGraphicFramePr/>
          <p:nvPr/>
        </p:nvGraphicFramePr>
        <p:xfrm>
          <a:off x="274320" y="2174400"/>
          <a:ext cx="11409480" cy="1828800"/>
        </p:xfrm>
        <a:graphic>
          <a:graphicData uri="http://schemas.openxmlformats.org/drawingml/2006/table">
            <a:tbl>
              <a:tblPr/>
              <a:tblGrid>
                <a:gridCol w="3958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Gweithredu Gorfodaeth 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Pam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Pryd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Pwy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pPr marL="228600" indent="-2282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AutoNum type="arabicPeriod"/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Sicrhau fod gan swyddogion gweithredol fynediad at Hyfforddiant Caethwasiaeth Fodern fel sy'n briodol. </a:t>
                      </a:r>
                      <a:endParaRPr lang="en-US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1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cynyddu ymwybyddiaeth swyddogion a staff am faterion caethwasiaeth fodern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Adolygu defnydd blynyddol o hyfforddiant NCALT Caethwasiaeth Fodern erbyn 31/03/2023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Hyfforddiant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2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2. Cysylltu gydag ASP i sefydlu proses i sicrhau fod swyddogion yn ymwybydol am God Ymarfer Llywodraeth Cymru wrth gyflwyno ffurflen diddordeb busnes. </a:t>
                      </a:r>
                      <a:endParaRPr lang="en-US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1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Yn codi ymwybyddiaeth am arferion cyflogaeth foesegol yn y busnesau lle mae gan ein staff ddylanwad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30/09/22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Pennaeth ASP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2880" marR="28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4810</TotalTime>
  <Words>970</Words>
  <Application>Microsoft Office PowerPoint</Application>
  <PresentationFormat>Widescreen</PresentationFormat>
  <Paragraphs>113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Microsoft Sans Serif</vt:lpstr>
      <vt:lpstr>StarSymbol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Freeman,Sian swp54890</dc:creator>
  <dc:description/>
  <cp:lastModifiedBy>Llifon Jones (93867) Corporate Services</cp:lastModifiedBy>
  <cp:revision>31</cp:revision>
  <dcterms:created xsi:type="dcterms:W3CDTF">2021-02-26T16:10:30Z</dcterms:created>
  <dcterms:modified xsi:type="dcterms:W3CDTF">2022-08-05T16:43:02Z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MSIP_Label_1677b0f2-b1ce-46d1-8668-d6acde8963a7_ActionId">
    <vt:lpwstr>9fec40d1-a646-4c25-8c12-75d29dcd69a0</vt:lpwstr>
  </property>
  <property fmtid="{D5CDD505-2E9C-101B-9397-08002B2CF9AE}" pid="8" name="MSIP_Label_1677b0f2-b1ce-46d1-8668-d6acde8963a7_ContentBits">
    <vt:lpwstr>0</vt:lpwstr>
  </property>
  <property fmtid="{D5CDD505-2E9C-101B-9397-08002B2CF9AE}" pid="9" name="MSIP_Label_1677b0f2-b1ce-46d1-8668-d6acde8963a7_Enabled">
    <vt:lpwstr>true</vt:lpwstr>
  </property>
  <property fmtid="{D5CDD505-2E9C-101B-9397-08002B2CF9AE}" pid="10" name="MSIP_Label_1677b0f2-b1ce-46d1-8668-d6acde8963a7_Method">
    <vt:lpwstr>Standard</vt:lpwstr>
  </property>
  <property fmtid="{D5CDD505-2E9C-101B-9397-08002B2CF9AE}" pid="11" name="MSIP_Label_1677b0f2-b1ce-46d1-8668-d6acde8963a7_Name">
    <vt:lpwstr>OFFICIAL</vt:lpwstr>
  </property>
  <property fmtid="{D5CDD505-2E9C-101B-9397-08002B2CF9AE}" pid="12" name="MSIP_Label_1677b0f2-b1ce-46d1-8668-d6acde8963a7_SetDate">
    <vt:lpwstr>2022-06-15T13:17:46Z</vt:lpwstr>
  </property>
  <property fmtid="{D5CDD505-2E9C-101B-9397-08002B2CF9AE}" pid="13" name="MSIP_Label_1677b0f2-b1ce-46d1-8668-d6acde8963a7_SiteId">
    <vt:lpwstr>4e86b176-a10e-43bd-8d27-927f44d0e665</vt:lpwstr>
  </property>
  <property fmtid="{D5CDD505-2E9C-101B-9397-08002B2CF9AE}" pid="14" name="MSIP_Label_66cf8fe5-b7b7-4df7-b38d-1c61ac2f6639_ActionId">
    <vt:lpwstr>d119f013-0795-4aa7-be59-2e027e0512b6</vt:lpwstr>
  </property>
  <property fmtid="{D5CDD505-2E9C-101B-9397-08002B2CF9AE}" pid="15" name="MSIP_Label_66cf8fe5-b7b7-4df7-b38d-1c61ac2f6639_ContentBits">
    <vt:lpwstr>0</vt:lpwstr>
  </property>
  <property fmtid="{D5CDD505-2E9C-101B-9397-08002B2CF9AE}" pid="16" name="MSIP_Label_66cf8fe5-b7b7-4df7-b38d-1c61ac2f6639_Enabled">
    <vt:lpwstr>true</vt:lpwstr>
  </property>
  <property fmtid="{D5CDD505-2E9C-101B-9397-08002B2CF9AE}" pid="17" name="MSIP_Label_66cf8fe5-b7b7-4df7-b38d-1c61ac2f6639_Method">
    <vt:lpwstr>Standard</vt:lpwstr>
  </property>
  <property fmtid="{D5CDD505-2E9C-101B-9397-08002B2CF9AE}" pid="18" name="MSIP_Label_66cf8fe5-b7b7-4df7-b38d-1c61ac2f6639_Name">
    <vt:lpwstr>66cf8fe5-b7b7-4df7-b38d-1c61ac2f6639</vt:lpwstr>
  </property>
  <property fmtid="{D5CDD505-2E9C-101B-9397-08002B2CF9AE}" pid="19" name="MSIP_Label_66cf8fe5-b7b7-4df7-b38d-1c61ac2f6639_SetDate">
    <vt:lpwstr>2021-02-26T16:28:06Z</vt:lpwstr>
  </property>
  <property fmtid="{D5CDD505-2E9C-101B-9397-08002B2CF9AE}" pid="20" name="MSIP_Label_66cf8fe5-b7b7-4df7-b38d-1c61ac2f6639_SiteId">
    <vt:lpwstr>270c2f4d-fd0c-4f08-92a9-e5bdd8a87e09</vt:lpwstr>
  </property>
  <property fmtid="{D5CDD505-2E9C-101B-9397-08002B2CF9AE}" pid="21" name="Notes">
    <vt:i4>4</vt:i4>
  </property>
  <property fmtid="{D5CDD505-2E9C-101B-9397-08002B2CF9AE}" pid="22" name="PresentationFormat">
    <vt:lpwstr>Widescreen</vt:lpwstr>
  </property>
  <property fmtid="{D5CDD505-2E9C-101B-9397-08002B2CF9AE}" pid="23" name="ScaleCrop">
    <vt:bool>false</vt:bool>
  </property>
  <property fmtid="{D5CDD505-2E9C-101B-9397-08002B2CF9AE}" pid="24" name="ShareDoc">
    <vt:bool>false</vt:bool>
  </property>
  <property fmtid="{D5CDD505-2E9C-101B-9397-08002B2CF9AE}" pid="25" name="Slides">
    <vt:i4>4</vt:i4>
  </property>
</Properties>
</file>